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notesSlides/notesSlide18.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3.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7" r:id="rId2"/>
  </p:sldMasterIdLst>
  <p:notesMasterIdLst>
    <p:notesMasterId r:id="rId33"/>
  </p:notesMasterIdLst>
  <p:handoutMasterIdLst>
    <p:handoutMasterId r:id="rId34"/>
  </p:handoutMasterIdLst>
  <p:sldIdLst>
    <p:sldId id="256" r:id="rId3"/>
    <p:sldId id="896" r:id="rId4"/>
    <p:sldId id="349" r:id="rId5"/>
    <p:sldId id="350" r:id="rId6"/>
    <p:sldId id="897" r:id="rId7"/>
    <p:sldId id="637" r:id="rId8"/>
    <p:sldId id="355" r:id="rId9"/>
    <p:sldId id="315" r:id="rId10"/>
    <p:sldId id="360" r:id="rId11"/>
    <p:sldId id="873" r:id="rId12"/>
    <p:sldId id="358" r:id="rId13"/>
    <p:sldId id="377" r:id="rId14"/>
    <p:sldId id="836" r:id="rId15"/>
    <p:sldId id="858" r:id="rId16"/>
    <p:sldId id="296" r:id="rId17"/>
    <p:sldId id="356" r:id="rId18"/>
    <p:sldId id="297" r:id="rId19"/>
    <p:sldId id="866" r:id="rId20"/>
    <p:sldId id="898" r:id="rId21"/>
    <p:sldId id="867" r:id="rId22"/>
    <p:sldId id="874" r:id="rId23"/>
    <p:sldId id="877" r:id="rId24"/>
    <p:sldId id="878" r:id="rId25"/>
    <p:sldId id="899" r:id="rId26"/>
    <p:sldId id="900" r:id="rId27"/>
    <p:sldId id="901" r:id="rId28"/>
    <p:sldId id="893" r:id="rId29"/>
    <p:sldId id="316" r:id="rId30"/>
    <p:sldId id="887" r:id="rId31"/>
    <p:sldId id="767" r:id="rId32"/>
  </p:sldIdLst>
  <p:sldSz cx="9144000" cy="6858000" type="screen4x3"/>
  <p:notesSz cx="6669088"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00"/>
    <a:srgbClr val="660066"/>
    <a:srgbClr val="F2F9EB"/>
    <a:srgbClr val="E6F6FE"/>
    <a:srgbClr val="3333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2" autoAdjust="0"/>
    <p:restoredTop sz="86493" autoAdjust="0"/>
  </p:normalViewPr>
  <p:slideViewPr>
    <p:cSldViewPr>
      <p:cViewPr varScale="1">
        <p:scale>
          <a:sx n="97" d="100"/>
          <a:sy n="97" d="100"/>
        </p:scale>
        <p:origin x="104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5" d="100"/>
          <a:sy n="85" d="100"/>
        </p:scale>
        <p:origin x="-3150" y="-90"/>
      </p:cViewPr>
      <p:guideLst>
        <p:guide orient="horz" pos="2880"/>
        <p:guide pos="2160"/>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edata\Age14\Tables%20of%20Results\GCA_Distribution_Age14.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7352723314840296E-2"/>
          <c:y val="4.4406610129350529E-2"/>
          <c:w val="0.87599979592145238"/>
          <c:h val="0.6742569399303614"/>
        </c:manualLayout>
      </c:layout>
      <c:scatterChart>
        <c:scatterStyle val="smoothMarker"/>
        <c:varyColors val="0"/>
        <c:ser>
          <c:idx val="0"/>
          <c:order val="0"/>
          <c:tx>
            <c:strRef>
              <c:f>'GCA Graph Age 14'!$K$5</c:f>
              <c:strCache>
                <c:ptCount val="1"/>
                <c:pt idx="0">
                  <c:v>Low Treatment</c:v>
                </c:pt>
              </c:strCache>
            </c:strRef>
          </c:tx>
          <c:spPr>
            <a:ln>
              <a:solidFill>
                <a:schemeClr val="accent5"/>
              </a:solidFill>
            </a:ln>
          </c:spPr>
          <c:marker>
            <c:symbol val="none"/>
          </c:marker>
          <c:xVal>
            <c:numRef>
              <c:f>'GCA Graph Age 14'!$J$6:$J$13</c:f>
              <c:numCache>
                <c:formatCode>General</c:formatCode>
                <c:ptCount val="8"/>
                <c:pt idx="0">
                  <c:v>65</c:v>
                </c:pt>
                <c:pt idx="1">
                  <c:v>75</c:v>
                </c:pt>
                <c:pt idx="2">
                  <c:v>85</c:v>
                </c:pt>
                <c:pt idx="3">
                  <c:v>95</c:v>
                </c:pt>
                <c:pt idx="4">
                  <c:v>105</c:v>
                </c:pt>
                <c:pt idx="5">
                  <c:v>115</c:v>
                </c:pt>
              </c:numCache>
            </c:numRef>
          </c:xVal>
          <c:yVal>
            <c:numRef>
              <c:f>'GCA Graph Age 14'!$K$6:$K$13</c:f>
              <c:numCache>
                <c:formatCode>0%</c:formatCode>
                <c:ptCount val="8"/>
                <c:pt idx="0">
                  <c:v>0.1276595744680851</c:v>
                </c:pt>
                <c:pt idx="1">
                  <c:v>0.27659574468085107</c:v>
                </c:pt>
                <c:pt idx="2">
                  <c:v>0.38297872340425532</c:v>
                </c:pt>
                <c:pt idx="3">
                  <c:v>0.14893617021276595</c:v>
                </c:pt>
                <c:pt idx="4">
                  <c:v>6.3829787234042548E-2</c:v>
                </c:pt>
                <c:pt idx="5">
                  <c:v>0</c:v>
                </c:pt>
              </c:numCache>
            </c:numRef>
          </c:yVal>
          <c:smooth val="1"/>
          <c:extLst>
            <c:ext xmlns:c16="http://schemas.microsoft.com/office/drawing/2014/chart" uri="{C3380CC4-5D6E-409C-BE32-E72D297353CC}">
              <c16:uniqueId val="{00000000-59F6-46DF-9E51-D6BD715529FD}"/>
            </c:ext>
          </c:extLst>
        </c:ser>
        <c:ser>
          <c:idx val="1"/>
          <c:order val="1"/>
          <c:tx>
            <c:strRef>
              <c:f>'GCA Graph Age 14'!$L$5</c:f>
              <c:strCache>
                <c:ptCount val="1"/>
                <c:pt idx="0">
                  <c:v>High Treatment</c:v>
                </c:pt>
              </c:strCache>
            </c:strRef>
          </c:tx>
          <c:spPr>
            <a:ln w="25400" cap="flat" cmpd="sng" algn="ctr">
              <a:solidFill>
                <a:schemeClr val="accent6"/>
              </a:solidFill>
              <a:prstDash val="solid"/>
            </a:ln>
            <a:effectLst/>
          </c:spPr>
          <c:marker>
            <c:symbol val="none"/>
          </c:marker>
          <c:xVal>
            <c:numRef>
              <c:f>'GCA Graph Age 14'!$J$6:$J$13</c:f>
              <c:numCache>
                <c:formatCode>General</c:formatCode>
                <c:ptCount val="8"/>
                <c:pt idx="0">
                  <c:v>65</c:v>
                </c:pt>
                <c:pt idx="1">
                  <c:v>75</c:v>
                </c:pt>
                <c:pt idx="2">
                  <c:v>85</c:v>
                </c:pt>
                <c:pt idx="3">
                  <c:v>95</c:v>
                </c:pt>
                <c:pt idx="4">
                  <c:v>105</c:v>
                </c:pt>
                <c:pt idx="5">
                  <c:v>115</c:v>
                </c:pt>
              </c:numCache>
            </c:numRef>
          </c:xVal>
          <c:yVal>
            <c:numRef>
              <c:f>'GCA Graph Age 14'!$L$6:$L$13</c:f>
              <c:numCache>
                <c:formatCode>0%</c:formatCode>
                <c:ptCount val="8"/>
                <c:pt idx="0">
                  <c:v>9.6153846153846159E-2</c:v>
                </c:pt>
                <c:pt idx="1">
                  <c:v>0.11538461538461539</c:v>
                </c:pt>
                <c:pt idx="2">
                  <c:v>0.25</c:v>
                </c:pt>
                <c:pt idx="3">
                  <c:v>0.28846153846153844</c:v>
                </c:pt>
                <c:pt idx="4">
                  <c:v>0.15384615384615385</c:v>
                </c:pt>
                <c:pt idx="5">
                  <c:v>9.6153846153846159E-2</c:v>
                </c:pt>
              </c:numCache>
            </c:numRef>
          </c:yVal>
          <c:smooth val="1"/>
          <c:extLst>
            <c:ext xmlns:c16="http://schemas.microsoft.com/office/drawing/2014/chart" uri="{C3380CC4-5D6E-409C-BE32-E72D297353CC}">
              <c16:uniqueId val="{00000001-59F6-46DF-9E51-D6BD715529FD}"/>
            </c:ext>
          </c:extLst>
        </c:ser>
        <c:dLbls>
          <c:showLegendKey val="0"/>
          <c:showVal val="0"/>
          <c:showCatName val="0"/>
          <c:showSerName val="0"/>
          <c:showPercent val="0"/>
          <c:showBubbleSize val="0"/>
        </c:dLbls>
        <c:axId val="266844800"/>
        <c:axId val="281486080"/>
      </c:scatterChart>
      <c:valAx>
        <c:axId val="266844800"/>
        <c:scaling>
          <c:orientation val="minMax"/>
          <c:max val="130"/>
          <c:min val="60"/>
        </c:scaling>
        <c:delete val="0"/>
        <c:axPos val="b"/>
        <c:title>
          <c:tx>
            <c:rich>
              <a:bodyPr/>
              <a:lstStyle/>
              <a:p>
                <a:pPr>
                  <a:defRPr/>
                </a:pPr>
                <a:r>
                  <a:rPr lang="en-IE" sz="1400" baseline="0" dirty="0"/>
                  <a:t>Overall Cognitive Development Score</a:t>
                </a:r>
                <a:endParaRPr lang="en-IE" sz="1400" dirty="0"/>
              </a:p>
            </c:rich>
          </c:tx>
          <c:overlay val="0"/>
        </c:title>
        <c:numFmt formatCode="General" sourceLinked="1"/>
        <c:majorTickMark val="out"/>
        <c:minorTickMark val="none"/>
        <c:tickLblPos val="nextTo"/>
        <c:crossAx val="281486080"/>
        <c:crosses val="autoZero"/>
        <c:crossBetween val="midCat"/>
        <c:majorUnit val="20"/>
      </c:valAx>
      <c:valAx>
        <c:axId val="281486080"/>
        <c:scaling>
          <c:orientation val="minMax"/>
        </c:scaling>
        <c:delete val="0"/>
        <c:axPos val="l"/>
        <c:majorGridlines/>
        <c:numFmt formatCode="0%" sourceLinked="1"/>
        <c:majorTickMark val="out"/>
        <c:minorTickMark val="none"/>
        <c:tickLblPos val="nextTo"/>
        <c:txPr>
          <a:bodyPr/>
          <a:lstStyle/>
          <a:p>
            <a:pPr>
              <a:defRPr b="1"/>
            </a:pPr>
            <a:endParaRPr lang="en-US"/>
          </a:p>
        </c:txPr>
        <c:crossAx val="266844800"/>
        <c:crosses val="autoZero"/>
        <c:crossBetween val="midCat"/>
      </c:valAx>
    </c:plotArea>
    <c:legend>
      <c:legendPos val="b"/>
      <c:overlay val="0"/>
      <c:txPr>
        <a:bodyPr/>
        <a:lstStyle/>
        <a:p>
          <a:pPr>
            <a:defRPr sz="1400" b="1"/>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Sheet5!$A$2</c:f>
              <c:strCache>
                <c:ptCount val="1"/>
                <c:pt idx="0">
                  <c:v>BAS Below the Norm % </c:v>
                </c:pt>
              </c:strCache>
            </c:strRef>
          </c:tx>
          <c:spPr>
            <a:solidFill>
              <a:schemeClr val="accent6"/>
            </a:solidFill>
            <a:ln>
              <a:noFill/>
            </a:ln>
            <a:effectLst/>
          </c:spPr>
          <c:invertIfNegative val="0"/>
          <c:dPt>
            <c:idx val="0"/>
            <c:invertIfNegative val="0"/>
            <c:bubble3D val="0"/>
            <c:spPr>
              <a:solidFill>
                <a:srgbClr val="006600"/>
              </a:solidFill>
              <a:ln>
                <a:noFill/>
              </a:ln>
              <a:effectLst/>
            </c:spPr>
            <c:extLst>
              <c:ext xmlns:c16="http://schemas.microsoft.com/office/drawing/2014/chart" uri="{C3380CC4-5D6E-409C-BE32-E72D297353CC}">
                <c16:uniqueId val="{00000002-0167-4406-958C-02475FD8310E}"/>
              </c:ext>
            </c:extLst>
          </c:dPt>
          <c:dPt>
            <c:idx val="1"/>
            <c:invertIfNegative val="0"/>
            <c:bubble3D val="0"/>
            <c:spPr>
              <a:solidFill>
                <a:srgbClr val="0070C0"/>
              </a:solidFill>
              <a:ln>
                <a:solidFill>
                  <a:srgbClr val="0070C0"/>
                </a:solidFill>
              </a:ln>
              <a:effectLst/>
            </c:spPr>
            <c:extLst>
              <c:ext xmlns:c16="http://schemas.microsoft.com/office/drawing/2014/chart" uri="{C3380CC4-5D6E-409C-BE32-E72D297353CC}">
                <c16:uniqueId val="{00000001-55C8-4F80-A75A-E0847E597F21}"/>
              </c:ext>
            </c:extLst>
          </c:dPt>
          <c:dLbls>
            <c:dLbl>
              <c:idx val="0"/>
              <c:layout>
                <c:manualLayout>
                  <c:x val="-5.4547203804388286E-3"/>
                  <c:y val="9.7307195752195999E-2"/>
                </c:manualLayout>
              </c:layout>
              <c:tx>
                <c:rich>
                  <a:bodyPr wrap="square" lIns="38100" tIns="19050" rIns="38100" bIns="19050" anchor="ctr">
                    <a:spAutoFit/>
                  </a:bodyPr>
                  <a:lstStyle/>
                  <a:p>
                    <a:pPr>
                      <a:defRPr sz="1600" b="1"/>
                    </a:pPr>
                    <a:fld id="{58621C8A-0BFC-4412-90FD-A18E34095814}" type="VALUE">
                      <a:rPr lang="en-US" sz="1600">
                        <a:solidFill>
                          <a:schemeClr val="bg1"/>
                        </a:solidFill>
                      </a:rPr>
                      <a:pPr>
                        <a:defRPr sz="1600" b="1"/>
                      </a:pPr>
                      <a:t>[VALUE]</a:t>
                    </a:fld>
                    <a:endParaRPr lang="en-IE"/>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167-4406-958C-02475FD8310E}"/>
                </c:ext>
              </c:extLst>
            </c:dLbl>
            <c:dLbl>
              <c:idx val="1"/>
              <c:layout>
                <c:manualLayout>
                  <c:x val="5.4547203804388286E-3"/>
                  <c:y val="8.2102946415915479E-2"/>
                </c:manualLayout>
              </c:layout>
              <c:tx>
                <c:rich>
                  <a:bodyPr wrap="square" lIns="38100" tIns="19050" rIns="38100" bIns="19050" anchor="ctr">
                    <a:spAutoFit/>
                  </a:bodyPr>
                  <a:lstStyle/>
                  <a:p>
                    <a:pPr>
                      <a:defRPr sz="1600" b="1"/>
                    </a:pPr>
                    <a:fld id="{DC59FAF8-69A8-44F9-9F0F-1688338EC32B}" type="VALUE">
                      <a:rPr lang="en-US" sz="1600">
                        <a:solidFill>
                          <a:schemeClr val="bg1"/>
                        </a:solidFill>
                      </a:rPr>
                      <a:pPr>
                        <a:defRPr sz="1600" b="1"/>
                      </a:pPr>
                      <a:t>[VALUE]</a:t>
                    </a:fld>
                    <a:endParaRPr lang="en-IE"/>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C8-4F80-A75A-E0847E597F21}"/>
                </c:ext>
              </c:extLst>
            </c:dLbl>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Sheet5!$B$1:$C$1</c:f>
              <c:strCache>
                <c:ptCount val="2"/>
                <c:pt idx="0">
                  <c:v>High treatment</c:v>
                </c:pt>
                <c:pt idx="1">
                  <c:v>Low treatment</c:v>
                </c:pt>
              </c:strCache>
            </c:strRef>
          </c:cat>
          <c:val>
            <c:numRef>
              <c:f>Sheet5!$B$2:$C$2</c:f>
              <c:numCache>
                <c:formatCode>0%</c:formatCode>
                <c:ptCount val="2"/>
                <c:pt idx="0">
                  <c:v>0.53</c:v>
                </c:pt>
                <c:pt idx="1">
                  <c:v>0.88</c:v>
                </c:pt>
              </c:numCache>
            </c:numRef>
          </c:val>
          <c:extLst>
            <c:ext xmlns:c16="http://schemas.microsoft.com/office/drawing/2014/chart" uri="{C3380CC4-5D6E-409C-BE32-E72D297353CC}">
              <c16:uniqueId val="{00000002-55C8-4F80-A75A-E0847E597F21}"/>
            </c:ext>
          </c:extLst>
        </c:ser>
        <c:dLbls>
          <c:showLegendKey val="0"/>
          <c:showVal val="0"/>
          <c:showCatName val="0"/>
          <c:showSerName val="0"/>
          <c:showPercent val="0"/>
          <c:showBubbleSize val="0"/>
        </c:dLbls>
        <c:gapWidth val="219"/>
        <c:overlap val="-27"/>
        <c:axId val="376902784"/>
        <c:axId val="376904320"/>
      </c:barChart>
      <c:catAx>
        <c:axId val="3769027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376904320"/>
        <c:crosses val="autoZero"/>
        <c:auto val="1"/>
        <c:lblAlgn val="ctr"/>
        <c:lblOffset val="100"/>
        <c:noMultiLvlLbl val="0"/>
      </c:catAx>
      <c:valAx>
        <c:axId val="37690432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E" sz="1400" b="1" dirty="0">
                    <a:solidFill>
                      <a:schemeClr val="tx1"/>
                    </a:solidFill>
                  </a:rPr>
                  <a:t>Percentage </a:t>
                </a:r>
              </a:p>
            </c:rich>
          </c:tx>
          <c:layout>
            <c:manualLayout>
              <c:xMode val="edge"/>
              <c:yMode val="edge"/>
              <c:x val="2.7050110862855938E-2"/>
              <c:y val="0.42931509148669489"/>
            </c:manualLayout>
          </c:layout>
          <c:overlay val="0"/>
          <c:spPr>
            <a:noFill/>
            <a:ln>
              <a:noFill/>
            </a:ln>
            <a:effectLst/>
          </c:spPr>
        </c:title>
        <c:numFmt formatCode="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37690278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Sheet1!$A$2</c:f>
              <c:strCache>
                <c:ptCount val="1"/>
                <c:pt idx="0">
                  <c:v>Attention problems </c:v>
                </c:pt>
              </c:strCache>
            </c:strRef>
          </c:tx>
          <c:spPr>
            <a:solidFill>
              <a:schemeClr val="accent6"/>
            </a:solidFill>
            <a:ln>
              <a:solidFill>
                <a:srgbClr val="006600"/>
              </a:solidFill>
            </a:ln>
            <a:effectLst/>
          </c:spPr>
          <c:invertIfNegative val="0"/>
          <c:dPt>
            <c:idx val="0"/>
            <c:invertIfNegative val="0"/>
            <c:bubble3D val="0"/>
            <c:spPr>
              <a:solidFill>
                <a:srgbClr val="006600"/>
              </a:solidFill>
              <a:ln>
                <a:solidFill>
                  <a:srgbClr val="006600"/>
                </a:solidFill>
              </a:ln>
              <a:effectLst/>
            </c:spPr>
            <c:extLst>
              <c:ext xmlns:c16="http://schemas.microsoft.com/office/drawing/2014/chart" uri="{C3380CC4-5D6E-409C-BE32-E72D297353CC}">
                <c16:uniqueId val="{00000003-F633-41FD-BD28-BD5CE8825889}"/>
              </c:ext>
            </c:extLst>
          </c:dPt>
          <c:dPt>
            <c:idx val="1"/>
            <c:invertIfNegative val="0"/>
            <c:bubble3D val="0"/>
            <c:spPr>
              <a:solidFill>
                <a:srgbClr val="0070C0"/>
              </a:solidFill>
              <a:ln>
                <a:solidFill>
                  <a:srgbClr val="006600"/>
                </a:solidFill>
              </a:ln>
              <a:effectLst/>
            </c:spPr>
            <c:extLst>
              <c:ext xmlns:c16="http://schemas.microsoft.com/office/drawing/2014/chart" uri="{C3380CC4-5D6E-409C-BE32-E72D297353CC}">
                <c16:uniqueId val="{00000001-F633-41FD-BD28-BD5CE8825889}"/>
              </c:ext>
            </c:extLst>
          </c:dPt>
          <c:cat>
            <c:strRef>
              <c:f>Sheet1!$B$1:$C$1</c:f>
              <c:strCache>
                <c:ptCount val="2"/>
                <c:pt idx="0">
                  <c:v>High treatment</c:v>
                </c:pt>
                <c:pt idx="1">
                  <c:v>Low treatment</c:v>
                </c:pt>
              </c:strCache>
            </c:strRef>
          </c:cat>
          <c:val>
            <c:numRef>
              <c:f>Sheet1!$B$2:$C$2</c:f>
              <c:numCache>
                <c:formatCode>0%</c:formatCode>
                <c:ptCount val="2"/>
                <c:pt idx="0">
                  <c:v>0.41</c:v>
                </c:pt>
                <c:pt idx="1">
                  <c:v>0.63</c:v>
                </c:pt>
              </c:numCache>
            </c:numRef>
          </c:val>
          <c:extLst>
            <c:ext xmlns:c16="http://schemas.microsoft.com/office/drawing/2014/chart" uri="{C3380CC4-5D6E-409C-BE32-E72D297353CC}">
              <c16:uniqueId val="{00000002-F633-41FD-BD28-BD5CE8825889}"/>
            </c:ext>
          </c:extLst>
        </c:ser>
        <c:dLbls>
          <c:showLegendKey val="0"/>
          <c:showVal val="0"/>
          <c:showCatName val="0"/>
          <c:showSerName val="0"/>
          <c:showPercent val="0"/>
          <c:showBubbleSize val="0"/>
        </c:dLbls>
        <c:gapWidth val="219"/>
        <c:overlap val="-27"/>
        <c:axId val="376902784"/>
        <c:axId val="376904320"/>
      </c:barChart>
      <c:catAx>
        <c:axId val="3769027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376904320"/>
        <c:crosses val="autoZero"/>
        <c:auto val="1"/>
        <c:lblAlgn val="ctr"/>
        <c:lblOffset val="100"/>
        <c:noMultiLvlLbl val="0"/>
      </c:catAx>
      <c:valAx>
        <c:axId val="37690432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IE" sz="1600" b="1" dirty="0">
                    <a:solidFill>
                      <a:schemeClr val="tx1"/>
                    </a:solidFill>
                  </a:rPr>
                  <a:t>Percentage at risk</a:t>
                </a:r>
              </a:p>
            </c:rich>
          </c:tx>
          <c:overlay val="0"/>
          <c:spPr>
            <a:noFill/>
            <a:ln>
              <a:noFill/>
            </a:ln>
            <a:effectLst/>
          </c:spPr>
        </c:title>
        <c:numFmt formatCode="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37690278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2844520543469"/>
          <c:y val="3.6604985824411358E-2"/>
          <c:w val="0.85489128658907176"/>
          <c:h val="0.84297535386566469"/>
        </c:manualLayout>
      </c:layout>
      <c:barChart>
        <c:barDir val="col"/>
        <c:grouping val="clustered"/>
        <c:varyColors val="0"/>
        <c:ser>
          <c:idx val="0"/>
          <c:order val="0"/>
          <c:tx>
            <c:strRef>
              <c:f>Sheet1!$K$2</c:f>
              <c:strCache>
                <c:ptCount val="1"/>
                <c:pt idx="0">
                  <c:v>Intention to go to univiersty</c:v>
                </c:pt>
              </c:strCache>
            </c:strRef>
          </c:tx>
          <c:spPr>
            <a:solidFill>
              <a:srgbClr val="006600"/>
            </a:solidFill>
            <a:ln>
              <a:solidFill>
                <a:schemeClr val="accent5">
                  <a:lumMod val="75000"/>
                </a:schemeClr>
              </a:solidFill>
            </a:ln>
            <a:effectLst/>
          </c:spPr>
          <c:invertIfNegative val="0"/>
          <c:dPt>
            <c:idx val="0"/>
            <c:invertIfNegative val="0"/>
            <c:bubble3D val="0"/>
            <c:spPr>
              <a:solidFill>
                <a:srgbClr val="006600"/>
              </a:solidFill>
              <a:ln>
                <a:solidFill>
                  <a:schemeClr val="accent5">
                    <a:lumMod val="75000"/>
                  </a:schemeClr>
                </a:solidFill>
              </a:ln>
              <a:effectLst/>
            </c:spPr>
            <c:extLst>
              <c:ext xmlns:c16="http://schemas.microsoft.com/office/drawing/2014/chart" uri="{C3380CC4-5D6E-409C-BE32-E72D297353CC}">
                <c16:uniqueId val="{00000001-2E86-445C-9C1E-A2850428B6A5}"/>
              </c:ext>
            </c:extLst>
          </c:dPt>
          <c:dPt>
            <c:idx val="1"/>
            <c:invertIfNegative val="0"/>
            <c:bubble3D val="0"/>
            <c:spPr>
              <a:solidFill>
                <a:srgbClr val="0070C0"/>
              </a:solidFill>
              <a:ln>
                <a:solidFill>
                  <a:srgbClr val="0070C0"/>
                </a:solidFill>
              </a:ln>
              <a:effectLst/>
            </c:spPr>
            <c:extLst>
              <c:ext xmlns:c16="http://schemas.microsoft.com/office/drawing/2014/chart" uri="{C3380CC4-5D6E-409C-BE32-E72D297353CC}">
                <c16:uniqueId val="{00000003-2E86-445C-9C1E-A2850428B6A5}"/>
              </c:ext>
            </c:extLst>
          </c:dPt>
          <c:cat>
            <c:strRef>
              <c:f>Sheet1!$L$1:$M$1</c:f>
              <c:strCache>
                <c:ptCount val="2"/>
                <c:pt idx="0">
                  <c:v>High treatment</c:v>
                </c:pt>
                <c:pt idx="1">
                  <c:v>Low treatment</c:v>
                </c:pt>
              </c:strCache>
            </c:strRef>
          </c:cat>
          <c:val>
            <c:numRef>
              <c:f>Sheet1!$L$2:$M$2</c:f>
              <c:numCache>
                <c:formatCode>0%</c:formatCode>
                <c:ptCount val="2"/>
                <c:pt idx="0">
                  <c:v>0.66</c:v>
                </c:pt>
                <c:pt idx="1">
                  <c:v>0.51</c:v>
                </c:pt>
              </c:numCache>
            </c:numRef>
          </c:val>
          <c:extLst>
            <c:ext xmlns:c16="http://schemas.microsoft.com/office/drawing/2014/chart" uri="{C3380CC4-5D6E-409C-BE32-E72D297353CC}">
              <c16:uniqueId val="{00000004-2E86-445C-9C1E-A2850428B6A5}"/>
            </c:ext>
          </c:extLst>
        </c:ser>
        <c:dLbls>
          <c:showLegendKey val="0"/>
          <c:showVal val="0"/>
          <c:showCatName val="0"/>
          <c:showSerName val="0"/>
          <c:showPercent val="0"/>
          <c:showBubbleSize val="0"/>
        </c:dLbls>
        <c:gapWidth val="219"/>
        <c:overlap val="-27"/>
        <c:axId val="2041020928"/>
        <c:axId val="2041017088"/>
      </c:barChart>
      <c:catAx>
        <c:axId val="2041020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041017088"/>
        <c:crosses val="autoZero"/>
        <c:auto val="1"/>
        <c:lblAlgn val="ctr"/>
        <c:lblOffset val="100"/>
        <c:noMultiLvlLbl val="0"/>
      </c:catAx>
      <c:valAx>
        <c:axId val="20410170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E" sz="1600" b="1" dirty="0">
                    <a:solidFill>
                      <a:schemeClr val="tx1"/>
                    </a:solidFill>
                  </a:rPr>
                  <a:t>Percentage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I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2041020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07915787134763"/>
          <c:y val="2.6442425031792217E-2"/>
          <c:w val="0.88732303553573411"/>
          <c:h val="0.83231569710722642"/>
        </c:manualLayout>
      </c:layout>
      <c:barChart>
        <c:barDir val="col"/>
        <c:grouping val="clustered"/>
        <c:varyColors val="0"/>
        <c:ser>
          <c:idx val="0"/>
          <c:order val="0"/>
          <c:tx>
            <c:strRef>
              <c:f>Sheet4!$A$5</c:f>
              <c:strCache>
                <c:ptCount val="1"/>
                <c:pt idx="0">
                  <c:v>High treatment</c:v>
                </c:pt>
              </c:strCache>
            </c:strRef>
          </c:tx>
          <c:spPr>
            <a:solidFill>
              <a:srgbClr val="006600"/>
            </a:solidFill>
            <a:ln>
              <a:solidFill>
                <a:srgbClr val="00B050"/>
              </a:solidFill>
            </a:ln>
            <a:effectLst/>
          </c:spPr>
          <c:invertIfNegative val="0"/>
          <c:cat>
            <c:strRef>
              <c:f>Sheet4!$B$4:$C$4</c:f>
              <c:strCache>
                <c:ptCount val="2"/>
                <c:pt idx="0">
                  <c:v>Turn to mother when worried </c:v>
                </c:pt>
                <c:pt idx="1">
                  <c:v>Mother tells them it is important to study </c:v>
                </c:pt>
              </c:strCache>
            </c:strRef>
          </c:cat>
          <c:val>
            <c:numRef>
              <c:f>Sheet4!$B$5:$C$5</c:f>
              <c:numCache>
                <c:formatCode>0%</c:formatCode>
                <c:ptCount val="2"/>
                <c:pt idx="0">
                  <c:v>0.75</c:v>
                </c:pt>
                <c:pt idx="1">
                  <c:v>0.63</c:v>
                </c:pt>
              </c:numCache>
            </c:numRef>
          </c:val>
          <c:extLst>
            <c:ext xmlns:c16="http://schemas.microsoft.com/office/drawing/2014/chart" uri="{C3380CC4-5D6E-409C-BE32-E72D297353CC}">
              <c16:uniqueId val="{00000000-C188-48A8-855E-1227F2984DDF}"/>
            </c:ext>
          </c:extLst>
        </c:ser>
        <c:ser>
          <c:idx val="1"/>
          <c:order val="1"/>
          <c:tx>
            <c:strRef>
              <c:f>Sheet4!$A$6</c:f>
              <c:strCache>
                <c:ptCount val="1"/>
                <c:pt idx="0">
                  <c:v>Low treatment</c:v>
                </c:pt>
              </c:strCache>
            </c:strRef>
          </c:tx>
          <c:spPr>
            <a:solidFill>
              <a:srgbClr val="0070C0"/>
            </a:solidFill>
            <a:ln>
              <a:solidFill>
                <a:srgbClr val="0070C0"/>
              </a:solidFill>
            </a:ln>
            <a:effectLst/>
          </c:spPr>
          <c:invertIfNegative val="0"/>
          <c:cat>
            <c:strRef>
              <c:f>Sheet4!$B$4:$C$4</c:f>
              <c:strCache>
                <c:ptCount val="2"/>
                <c:pt idx="0">
                  <c:v>Turn to mother when worried </c:v>
                </c:pt>
                <c:pt idx="1">
                  <c:v>Mother tells them it is important to study </c:v>
                </c:pt>
              </c:strCache>
            </c:strRef>
          </c:cat>
          <c:val>
            <c:numRef>
              <c:f>Sheet4!$B$6:$C$6</c:f>
              <c:numCache>
                <c:formatCode>0%</c:formatCode>
                <c:ptCount val="2"/>
                <c:pt idx="0">
                  <c:v>0.42</c:v>
                </c:pt>
                <c:pt idx="1">
                  <c:v>0.79</c:v>
                </c:pt>
              </c:numCache>
            </c:numRef>
          </c:val>
          <c:extLst>
            <c:ext xmlns:c16="http://schemas.microsoft.com/office/drawing/2014/chart" uri="{C3380CC4-5D6E-409C-BE32-E72D297353CC}">
              <c16:uniqueId val="{00000001-C188-48A8-855E-1227F2984DDF}"/>
            </c:ext>
          </c:extLst>
        </c:ser>
        <c:dLbls>
          <c:showLegendKey val="0"/>
          <c:showVal val="0"/>
          <c:showCatName val="0"/>
          <c:showSerName val="0"/>
          <c:showPercent val="0"/>
          <c:showBubbleSize val="0"/>
        </c:dLbls>
        <c:gapWidth val="219"/>
        <c:overlap val="-27"/>
        <c:axId val="2041011808"/>
        <c:axId val="2041012768"/>
      </c:barChart>
      <c:catAx>
        <c:axId val="2041011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041012768"/>
        <c:crosses val="autoZero"/>
        <c:auto val="1"/>
        <c:lblAlgn val="ctr"/>
        <c:lblOffset val="100"/>
        <c:noMultiLvlLbl val="0"/>
      </c:catAx>
      <c:valAx>
        <c:axId val="2041012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IE" sz="1400" b="1" dirty="0">
                    <a:solidFill>
                      <a:schemeClr val="tx1"/>
                    </a:solidFill>
                  </a:rPr>
                  <a:t>Percentage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2041011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0.25556</cdr:x>
      <cdr:y>0.00522</cdr:y>
    </cdr:from>
    <cdr:to>
      <cdr:x>0.83333</cdr:x>
      <cdr:y>0.10185</cdr:y>
    </cdr:to>
    <cdr:sp macro="" textlink="">
      <cdr:nvSpPr>
        <cdr:cNvPr id="2" name="Text Box 2"/>
        <cdr:cNvSpPr txBox="1">
          <a:spLocks xmlns:a="http://schemas.openxmlformats.org/drawingml/2006/main" noChangeArrowheads="1"/>
        </cdr:cNvSpPr>
      </cdr:nvSpPr>
      <cdr:spPr bwMode="auto">
        <a:xfrm xmlns:a="http://schemas.openxmlformats.org/drawingml/2006/main">
          <a:off x="1656184" y="21783"/>
          <a:ext cx="3744416" cy="403572"/>
        </a:xfrm>
        <a:prstGeom xmlns:a="http://schemas.openxmlformats.org/drawingml/2006/main" prst="rect">
          <a:avLst/>
        </a:prstGeom>
        <a:solidFill xmlns:a="http://schemas.openxmlformats.org/drawingml/2006/main">
          <a:schemeClr val="accent6">
            <a:lumMod val="20000"/>
            <a:lumOff val="80000"/>
          </a:schemeClr>
        </a:solidFill>
        <a:ln xmlns:a="http://schemas.openxmlformats.org/drawingml/2006/main" w="9525">
          <a:solidFill>
            <a:schemeClr val="tx1"/>
          </a:solid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algn="ctr">
            <a:lnSpc>
              <a:spcPct val="125000"/>
            </a:lnSpc>
            <a:spcBef>
              <a:spcPts val="600"/>
            </a:spcBef>
          </a:pPr>
          <a:r>
            <a:rPr lang="en-IE" sz="1400" b="1" dirty="0">
              <a:effectLst/>
              <a:latin typeface="Calibri" panose="020F0502020204030204" pitchFamily="34" charset="0"/>
              <a:ea typeface="Times New Roman" panose="02020603050405020304" pitchFamily="18" charset="0"/>
              <a:cs typeface="Calibri" panose="020F0502020204030204" pitchFamily="34" charset="0"/>
            </a:rPr>
            <a:t>SIGNIFICANT DIFFERENCE</a:t>
          </a:r>
          <a:endParaRPr lang="en-IE" sz="1400" dirty="0">
            <a:effectLst/>
            <a:latin typeface="Calibri" panose="020F0502020204030204" pitchFamily="34" charset="0"/>
            <a:ea typeface="Times New Roman" panose="02020603050405020304" pitchFamily="18" charset="0"/>
            <a:cs typeface="Calibri" panose="020F0502020204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0.2537</cdr:x>
      <cdr:y>0</cdr:y>
    </cdr:from>
    <cdr:to>
      <cdr:x>0.84193</cdr:x>
      <cdr:y>0.07547</cdr:y>
    </cdr:to>
    <cdr:sp macro="" textlink="">
      <cdr:nvSpPr>
        <cdr:cNvPr id="2" name="Text Box 2"/>
        <cdr:cNvSpPr txBox="1">
          <a:spLocks xmlns:a="http://schemas.openxmlformats.org/drawingml/2006/main" noChangeArrowheads="1"/>
        </cdr:cNvSpPr>
      </cdr:nvSpPr>
      <cdr:spPr bwMode="auto">
        <a:xfrm xmlns:a="http://schemas.openxmlformats.org/drawingml/2006/main">
          <a:off x="1728192" y="-2060848"/>
          <a:ext cx="4007097" cy="298899"/>
        </a:xfrm>
        <a:prstGeom xmlns:a="http://schemas.openxmlformats.org/drawingml/2006/main" prst="rect">
          <a:avLst/>
        </a:prstGeom>
        <a:solidFill xmlns:a="http://schemas.openxmlformats.org/drawingml/2006/main">
          <a:srgbClr val="9BBB59">
            <a:lumMod val="20000"/>
            <a:lumOff val="80000"/>
          </a:srgbClr>
        </a:solidFill>
        <a:ln xmlns:a="http://schemas.openxmlformats.org/drawingml/2006/main" w="9525">
          <a:solidFill>
            <a:srgbClr val="000000"/>
          </a:solidFill>
          <a:miter lim="800000"/>
          <a:headEnd/>
          <a:tailEnd/>
        </a:ln>
      </cdr:spPr>
      <cdr:txBody>
        <a:bodyPr xmlns:a="http://schemas.openxmlformats.org/drawingml/2006/main" rot="0" vert="horz" wrap="square" lIns="91440" tIns="45720" rIns="91440" bIns="45720" anchor="ctr" anchorCtr="0">
          <a:noAutofit/>
        </a:bodyPr>
        <a:lstStyle xmlns:a="http://schemas.openxmlformats.org/drawingml/2006/main"/>
        <a:p xmlns:a="http://schemas.openxmlformats.org/drawingml/2006/main">
          <a:pPr algn="ctr">
            <a:lnSpc>
              <a:spcPct val="125000"/>
            </a:lnSpc>
            <a:spcBef>
              <a:spcPts val="600"/>
            </a:spcBef>
          </a:pPr>
          <a:r>
            <a:rPr lang="en-IE" sz="1400" b="1" dirty="0">
              <a:effectLst/>
              <a:latin typeface="Calibri" panose="020F0502020204030204" pitchFamily="34" charset="0"/>
              <a:ea typeface="Times New Roman" panose="02020603050405020304" pitchFamily="18" charset="0"/>
              <a:cs typeface="Calibri" panose="020F0502020204030204" pitchFamily="34" charset="0"/>
            </a:rPr>
            <a:t>SIGNIFICANT DIFFERENCE</a:t>
          </a:r>
          <a:endParaRPr lang="en-IE" sz="1400" dirty="0">
            <a:effectLst/>
            <a:latin typeface="Calibri" panose="020F0502020204030204" pitchFamily="34" charset="0"/>
            <a:ea typeface="Times New Roman" panose="02020603050405020304" pitchFamily="18" charset="0"/>
            <a:cs typeface="Calibri" panose="020F0502020204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0.20408</cdr:x>
      <cdr:y>0.02373</cdr:y>
    </cdr:from>
    <cdr:to>
      <cdr:x>0.87755</cdr:x>
      <cdr:y>0.10706</cdr:y>
    </cdr:to>
    <cdr:sp macro="" textlink="">
      <cdr:nvSpPr>
        <cdr:cNvPr id="2" name="Text Box 2"/>
        <cdr:cNvSpPr txBox="1">
          <a:spLocks xmlns:a="http://schemas.openxmlformats.org/drawingml/2006/main" noChangeArrowheads="1"/>
        </cdr:cNvSpPr>
      </cdr:nvSpPr>
      <cdr:spPr bwMode="auto">
        <a:xfrm xmlns:a="http://schemas.openxmlformats.org/drawingml/2006/main">
          <a:off x="1440160" y="108980"/>
          <a:ext cx="4752528" cy="382691"/>
        </a:xfrm>
        <a:prstGeom xmlns:a="http://schemas.openxmlformats.org/drawingml/2006/main" prst="rect">
          <a:avLst/>
        </a:prstGeom>
        <a:solidFill xmlns:a="http://schemas.openxmlformats.org/drawingml/2006/main">
          <a:srgbClr val="9BBB59">
            <a:lumMod val="20000"/>
            <a:lumOff val="80000"/>
          </a:srgbClr>
        </a:solidFill>
        <a:ln xmlns:a="http://schemas.openxmlformats.org/drawingml/2006/main" w="9525">
          <a:solidFill>
            <a:srgbClr val="000000"/>
          </a:solidFill>
          <a:miter lim="800000"/>
          <a:headEnd/>
          <a:tailEnd/>
        </a:ln>
      </cdr:spPr>
      <cdr:txBody>
        <a:bodyPr xmlns:a="http://schemas.openxmlformats.org/drawingml/2006/main" rot="0" vert="horz" wrap="square" lIns="91440" tIns="45720" rIns="91440" bIns="4572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125000"/>
            </a:lnSpc>
            <a:spcBef>
              <a:spcPts val="600"/>
            </a:spcBef>
          </a:pPr>
          <a:r>
            <a:rPr lang="en-IE" sz="1400" b="1" dirty="0">
              <a:effectLst/>
              <a:latin typeface="Calibri" panose="020F0502020204030204" pitchFamily="34" charset="0"/>
              <a:ea typeface="Times New Roman" panose="02020603050405020304" pitchFamily="18" charset="0"/>
              <a:cs typeface="Calibri" panose="020F0502020204030204" pitchFamily="34" charset="0"/>
            </a:rPr>
            <a:t>SIGNIFICANT DIFFERENCE</a:t>
          </a:r>
          <a:endParaRPr lang="en-IE" sz="1400" dirty="0">
            <a:effectLst/>
            <a:latin typeface="Calibri" panose="020F0502020204030204" pitchFamily="34" charset="0"/>
            <a:ea typeface="Times New Roman" panose="02020603050405020304" pitchFamily="18" charset="0"/>
            <a:cs typeface="Calibri" panose="020F0502020204030204" pitchFamily="34" charset="0"/>
          </a:endParaRPr>
        </a:p>
      </cdr:txBody>
    </cdr:sp>
  </cdr:relSizeAnchor>
  <cdr:relSizeAnchor xmlns:cdr="http://schemas.openxmlformats.org/drawingml/2006/chartDrawing">
    <cdr:from>
      <cdr:x>0.78571</cdr:x>
      <cdr:y>0.12593</cdr:y>
    </cdr:from>
    <cdr:to>
      <cdr:x>0.86735</cdr:x>
      <cdr:y>0.21408</cdr:y>
    </cdr:to>
    <cdr:sp macro="" textlink="">
      <cdr:nvSpPr>
        <cdr:cNvPr id="3" name="Rectangle 2">
          <a:extLst xmlns:a="http://schemas.openxmlformats.org/drawingml/2006/main">
            <a:ext uri="{FF2B5EF4-FFF2-40B4-BE49-F238E27FC236}">
              <a16:creationId xmlns:a16="http://schemas.microsoft.com/office/drawing/2014/main" id="{3B695DAC-BBE0-8083-F75A-960D1B1D4158}"/>
            </a:ext>
          </a:extLst>
        </cdr:cNvPr>
        <cdr:cNvSpPr>
          <a:spLocks xmlns:a="http://schemas.openxmlformats.org/drawingml/2006/main" noChangeArrowheads="1"/>
        </cdr:cNvSpPr>
      </cdr:nvSpPr>
      <cdr:spPr bwMode="auto">
        <a:xfrm xmlns:a="http://schemas.openxmlformats.org/drawingml/2006/main">
          <a:off x="5544616" y="578331"/>
          <a:ext cx="576064" cy="40481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cdr:spPr>
      <cdr:txBody>
        <a:bodyPr xmlns:a="http://schemas.openxmlformats.org/drawingml/2006/main" vert="horz" wrap="square" lIns="91440" tIns="45720" rIns="91440" bIns="45720" numCol="1" anchor="ctr" anchorCtr="0" compatLnSpc="1">
          <a:prstTxWarp prst="textNoShape">
            <a:avLst/>
          </a:prstTxWarp>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marL="0" marR="0" lvl="0" indent="0" algn="ctr" defTabSz="914400" rtl="0" eaLnBrk="0" fontAlgn="base" latinLnBrk="0" hangingPunct="0">
            <a:lnSpc>
              <a:spcPct val="100000"/>
            </a:lnSpc>
            <a:spcBef>
              <a:spcPct val="0"/>
            </a:spcBef>
            <a:spcAft>
              <a:spcPct val="0"/>
            </a:spcAft>
            <a:buClrTx/>
            <a:buSzTx/>
            <a:buFontTx/>
            <a:buNone/>
            <a:tabLst/>
          </a:pPr>
          <a:r>
            <a:rPr kumimoji="0" lang="en-IE" altLang="en-US" sz="1600" b="1" i="0" u="none" strike="noStrike" cap="none" normalizeH="0" baseline="0" dirty="0">
              <a:ln>
                <a:noFill/>
              </a:ln>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79%</a:t>
          </a:r>
          <a:endParaRPr kumimoji="0" lang="en-IE" altLang="en-US" sz="1600" b="0" i="0" u="none" strike="noStrike" cap="none" normalizeH="0" baseline="0" dirty="0">
            <a:ln>
              <a:noFill/>
            </a:ln>
            <a:solidFill>
              <a:schemeClr val="tx1"/>
            </a:solidFill>
            <a:effectLst/>
            <a:latin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0B9AF00C-6D75-48A8-A194-B96D46F0E30B}" type="datetimeFigureOut">
              <a:rPr lang="en-US" smtClean="0"/>
              <a:t>5/19/2025</a:t>
            </a:fld>
            <a:endParaRPr lang="en-US"/>
          </a:p>
        </p:txBody>
      </p:sp>
      <p:sp>
        <p:nvSpPr>
          <p:cNvPr id="4" name="Footer Placehold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38F204BC-D94E-4A4A-A5D3-5EDFD9255BF2}" type="slidenum">
              <a:rPr lang="en-US" smtClean="0"/>
              <a:t>‹#›</a:t>
            </a:fld>
            <a:endParaRPr lang="en-US"/>
          </a:p>
        </p:txBody>
      </p:sp>
    </p:spTree>
    <p:extLst>
      <p:ext uri="{BB962C8B-B14F-4D97-AF65-F5344CB8AC3E}">
        <p14:creationId xmlns:p14="http://schemas.microsoft.com/office/powerpoint/2010/main" val="3650851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64DB847-A7C6-423F-B771-46A6092732E3}" type="datetimeFigureOut">
              <a:rPr lang="en-US"/>
              <a:pPr>
                <a:defRPr/>
              </a:pPr>
              <a:t>5/19/2025</a:t>
            </a:fld>
            <a:endParaRPr lang="en-US"/>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7FC56A9-71FA-49A8-A49B-73E0C4B6E024}" type="slidenum">
              <a:rPr lang="en-US"/>
              <a:pPr>
                <a:defRPr/>
              </a:pPr>
              <a:t>‹#›</a:t>
            </a:fld>
            <a:endParaRPr lang="en-US"/>
          </a:p>
        </p:txBody>
      </p:sp>
    </p:spTree>
    <p:extLst>
      <p:ext uri="{BB962C8B-B14F-4D97-AF65-F5344CB8AC3E}">
        <p14:creationId xmlns:p14="http://schemas.microsoft.com/office/powerpoint/2010/main" val="343524676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a:defRPr/>
            </a:pPr>
            <a:fld id="{37FC56A9-71FA-49A8-A49B-73E0C4B6E024}" type="slidenum">
              <a:rPr lang="en-US" smtClean="0"/>
              <a:pPr>
                <a:defRPr/>
              </a:pPr>
              <a:t>1</a:t>
            </a:fld>
            <a:endParaRPr lang="en-US"/>
          </a:p>
        </p:txBody>
      </p:sp>
    </p:spTree>
    <p:extLst>
      <p:ext uri="{BB962C8B-B14F-4D97-AF65-F5344CB8AC3E}">
        <p14:creationId xmlns:p14="http://schemas.microsoft.com/office/powerpoint/2010/main" val="2137912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D1A85-E985-8089-B227-66DD8395FE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CE1199-0781-09A5-AF7D-1B27FFFBF3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A09761-23D4-A9CF-062F-E0E41D05BBF1}"/>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324D997A-8580-C067-A6BF-A39E0BB87096}"/>
              </a:ext>
            </a:extLst>
          </p:cNvPr>
          <p:cNvSpPr>
            <a:spLocks noGrp="1"/>
          </p:cNvSpPr>
          <p:nvPr>
            <p:ph type="sldNum" sz="quarter" idx="10"/>
          </p:nvPr>
        </p:nvSpPr>
        <p:spPr/>
        <p:txBody>
          <a:bodyPr/>
          <a:lstStyle/>
          <a:p>
            <a:pPr>
              <a:defRPr/>
            </a:pPr>
            <a:fld id="{37FC56A9-71FA-49A8-A49B-73E0C4B6E024}" type="slidenum">
              <a:rPr lang="en-US" smtClean="0"/>
              <a:pPr>
                <a:defRPr/>
              </a:pPr>
              <a:t>10</a:t>
            </a:fld>
            <a:endParaRPr lang="en-US"/>
          </a:p>
        </p:txBody>
      </p:sp>
    </p:spTree>
    <p:extLst>
      <p:ext uri="{BB962C8B-B14F-4D97-AF65-F5344CB8AC3E}">
        <p14:creationId xmlns:p14="http://schemas.microsoft.com/office/powerpoint/2010/main" val="4032288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6B3B65C2-9B46-4D56-AE6B-C0E462C36B6C}" type="slidenum">
              <a:rPr lang="en-IE" smtClean="0"/>
              <a:pPr/>
              <a:t>11</a:t>
            </a:fld>
            <a:endParaRPr lang="en-IE"/>
          </a:p>
        </p:txBody>
      </p:sp>
    </p:spTree>
    <p:extLst>
      <p:ext uri="{BB962C8B-B14F-4D97-AF65-F5344CB8AC3E}">
        <p14:creationId xmlns:p14="http://schemas.microsoft.com/office/powerpoint/2010/main" val="2611660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a:defRPr/>
            </a:pPr>
            <a:fld id="{37FC56A9-71FA-49A8-A49B-73E0C4B6E024}" type="slidenum">
              <a:rPr lang="en-US" smtClean="0"/>
              <a:pPr>
                <a:defRPr/>
              </a:pPr>
              <a:t>12</a:t>
            </a:fld>
            <a:endParaRPr lang="en-US"/>
          </a:p>
        </p:txBody>
      </p:sp>
    </p:spTree>
    <p:extLst>
      <p:ext uri="{BB962C8B-B14F-4D97-AF65-F5344CB8AC3E}">
        <p14:creationId xmlns:p14="http://schemas.microsoft.com/office/powerpoint/2010/main" val="1985478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D600C-0E81-17B1-9E4E-9F47B539ED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9A3207-E018-5CAC-64D0-8FCB3AB55A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49F6F5-2746-2B80-519D-667E2C315789}"/>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C6C44468-6DEE-7391-75C5-F3EAF9044695}"/>
              </a:ext>
            </a:extLst>
          </p:cNvPr>
          <p:cNvSpPr>
            <a:spLocks noGrp="1"/>
          </p:cNvSpPr>
          <p:nvPr>
            <p:ph type="sldNum" sz="quarter" idx="10"/>
          </p:nvPr>
        </p:nvSpPr>
        <p:spPr/>
        <p:txBody>
          <a:bodyPr/>
          <a:lstStyle/>
          <a:p>
            <a:pPr>
              <a:defRPr/>
            </a:pPr>
            <a:fld id="{37FC56A9-71FA-49A8-A49B-73E0C4B6E024}" type="slidenum">
              <a:rPr lang="en-US" smtClean="0"/>
              <a:pPr>
                <a:defRPr/>
              </a:pPr>
              <a:t>14</a:t>
            </a:fld>
            <a:endParaRPr lang="en-US"/>
          </a:p>
        </p:txBody>
      </p:sp>
    </p:spTree>
    <p:extLst>
      <p:ext uri="{BB962C8B-B14F-4D97-AF65-F5344CB8AC3E}">
        <p14:creationId xmlns:p14="http://schemas.microsoft.com/office/powerpoint/2010/main" val="108804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pPr>
              <a:defRPr/>
            </a:pPr>
            <a:fld id="{37FC56A9-71FA-49A8-A49B-73E0C4B6E024}" type="slidenum">
              <a:rPr lang="en-US" smtClean="0"/>
              <a:pPr>
                <a:defRPr/>
              </a:pPr>
              <a:t>15</a:t>
            </a:fld>
            <a:endParaRPr lang="en-US"/>
          </a:p>
        </p:txBody>
      </p:sp>
    </p:spTree>
    <p:extLst>
      <p:ext uri="{BB962C8B-B14F-4D97-AF65-F5344CB8AC3E}">
        <p14:creationId xmlns:p14="http://schemas.microsoft.com/office/powerpoint/2010/main" val="3358979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pPr>
              <a:defRPr/>
            </a:pPr>
            <a:fld id="{37FC56A9-71FA-49A8-A49B-73E0C4B6E024}" type="slidenum">
              <a:rPr lang="en-US" smtClean="0"/>
              <a:pPr>
                <a:defRPr/>
              </a:pPr>
              <a:t>16</a:t>
            </a:fld>
            <a:endParaRPr lang="en-US"/>
          </a:p>
        </p:txBody>
      </p:sp>
    </p:spTree>
    <p:extLst>
      <p:ext uri="{BB962C8B-B14F-4D97-AF65-F5344CB8AC3E}">
        <p14:creationId xmlns:p14="http://schemas.microsoft.com/office/powerpoint/2010/main" val="25541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pPr>
              <a:defRPr/>
            </a:pPr>
            <a:fld id="{37FC56A9-71FA-49A8-A49B-73E0C4B6E024}" type="slidenum">
              <a:rPr lang="en-US" smtClean="0"/>
              <a:pPr>
                <a:defRPr/>
              </a:pPr>
              <a:t>17</a:t>
            </a:fld>
            <a:endParaRPr lang="en-US"/>
          </a:p>
        </p:txBody>
      </p:sp>
    </p:spTree>
    <p:extLst>
      <p:ext uri="{BB962C8B-B14F-4D97-AF65-F5344CB8AC3E}">
        <p14:creationId xmlns:p14="http://schemas.microsoft.com/office/powerpoint/2010/main" val="1269017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21EAA-2387-0049-2D4B-F2425F53FB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C1C7CD-6CEB-FB1C-6EE6-F44C51627E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0D7512-F373-B88B-4791-31308570EB1C}"/>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BEE2222F-7C1A-914C-E8A1-2DB235F5956F}"/>
              </a:ext>
            </a:extLst>
          </p:cNvPr>
          <p:cNvSpPr>
            <a:spLocks noGrp="1"/>
          </p:cNvSpPr>
          <p:nvPr>
            <p:ph type="sldNum" sz="quarter" idx="10"/>
          </p:nvPr>
        </p:nvSpPr>
        <p:spPr/>
        <p:txBody>
          <a:bodyPr/>
          <a:lstStyle/>
          <a:p>
            <a:pPr>
              <a:defRPr/>
            </a:pPr>
            <a:fld id="{37FC56A9-71FA-49A8-A49B-73E0C4B6E024}" type="slidenum">
              <a:rPr lang="en-US" smtClean="0"/>
              <a:pPr>
                <a:defRPr/>
              </a:pPr>
              <a:t>18</a:t>
            </a:fld>
            <a:endParaRPr lang="en-US"/>
          </a:p>
        </p:txBody>
      </p:sp>
    </p:spTree>
    <p:extLst>
      <p:ext uri="{BB962C8B-B14F-4D97-AF65-F5344CB8AC3E}">
        <p14:creationId xmlns:p14="http://schemas.microsoft.com/office/powerpoint/2010/main" val="3769264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A7A62-2991-8F74-8C6D-5BA74F6A0C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5D27C0-A294-C522-1392-7370E6284E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0DBA0-E0F0-27B4-701F-BCF156357578}"/>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4A0C4AB4-EF58-F763-E192-4D1440F88727}"/>
              </a:ext>
            </a:extLst>
          </p:cNvPr>
          <p:cNvSpPr>
            <a:spLocks noGrp="1"/>
          </p:cNvSpPr>
          <p:nvPr>
            <p:ph type="sldNum" sz="quarter" idx="10"/>
          </p:nvPr>
        </p:nvSpPr>
        <p:spPr/>
        <p:txBody>
          <a:bodyPr/>
          <a:lstStyle/>
          <a:p>
            <a:pPr>
              <a:defRPr/>
            </a:pPr>
            <a:fld id="{37FC56A9-71FA-49A8-A49B-73E0C4B6E024}" type="slidenum">
              <a:rPr lang="en-US" smtClean="0"/>
              <a:pPr>
                <a:defRPr/>
              </a:pPr>
              <a:t>20</a:t>
            </a:fld>
            <a:endParaRPr lang="en-US"/>
          </a:p>
        </p:txBody>
      </p:sp>
    </p:spTree>
    <p:extLst>
      <p:ext uri="{BB962C8B-B14F-4D97-AF65-F5344CB8AC3E}">
        <p14:creationId xmlns:p14="http://schemas.microsoft.com/office/powerpoint/2010/main" val="709152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pPr>
              <a:defRPr/>
            </a:pPr>
            <a:fld id="{37FC56A9-71FA-49A8-A49B-73E0C4B6E024}" type="slidenum">
              <a:rPr lang="en-US" smtClean="0"/>
              <a:pPr>
                <a:defRPr/>
              </a:pPr>
              <a:t>28</a:t>
            </a:fld>
            <a:endParaRPr lang="en-US"/>
          </a:p>
        </p:txBody>
      </p:sp>
    </p:spTree>
    <p:extLst>
      <p:ext uri="{BB962C8B-B14F-4D97-AF65-F5344CB8AC3E}">
        <p14:creationId xmlns:p14="http://schemas.microsoft.com/office/powerpoint/2010/main" val="3151759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578D3-9089-5E5D-47E9-89296E1921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825AE-C45D-61ED-D6BC-EC413C590D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544578-A26F-6686-CA52-33A8C4AAE487}"/>
              </a:ext>
            </a:extLst>
          </p:cNvPr>
          <p:cNvSpPr>
            <a:spLocks noGrp="1"/>
          </p:cNvSpPr>
          <p:nvPr>
            <p:ph type="body" idx="1"/>
          </p:nvPr>
        </p:nvSpPr>
        <p:spPr/>
        <p:txBody>
          <a:bodyPr>
            <a:normAutofit/>
          </a:bodyPr>
          <a:lstStyle/>
          <a:p>
            <a:endParaRPr lang="en-IE" dirty="0"/>
          </a:p>
          <a:p>
            <a:endParaRPr lang="en-IE" dirty="0"/>
          </a:p>
        </p:txBody>
      </p:sp>
      <p:sp>
        <p:nvSpPr>
          <p:cNvPr id="4" name="Slide Number Placeholder 3">
            <a:extLst>
              <a:ext uri="{FF2B5EF4-FFF2-40B4-BE49-F238E27FC236}">
                <a16:creationId xmlns:a16="http://schemas.microsoft.com/office/drawing/2014/main" id="{24FB15DD-6D99-898F-D652-EC130BAAE43E}"/>
              </a:ext>
            </a:extLst>
          </p:cNvPr>
          <p:cNvSpPr>
            <a:spLocks noGrp="1"/>
          </p:cNvSpPr>
          <p:nvPr>
            <p:ph type="sldNum" sz="quarter" idx="10"/>
          </p:nvPr>
        </p:nvSpPr>
        <p:spPr/>
        <p:txBody>
          <a:bodyPr/>
          <a:lstStyle/>
          <a:p>
            <a:fld id="{6B3B65C2-9B46-4D56-AE6B-C0E462C36B6C}" type="slidenum">
              <a:rPr lang="en-IE" smtClean="0"/>
              <a:pPr/>
              <a:t>2</a:t>
            </a:fld>
            <a:endParaRPr lang="en-IE"/>
          </a:p>
        </p:txBody>
      </p:sp>
    </p:spTree>
    <p:extLst>
      <p:ext uri="{BB962C8B-B14F-4D97-AF65-F5344CB8AC3E}">
        <p14:creationId xmlns:p14="http://schemas.microsoft.com/office/powerpoint/2010/main" val="1067849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316">
              <a:defRPr/>
            </a:pPr>
            <a:endParaRPr lang="en-US" dirty="0">
              <a:solidFill>
                <a:schemeClr val="accent6">
                  <a:lumMod val="75000"/>
                </a:schemeClr>
              </a:solidFill>
              <a:latin typeface="+mj-lt"/>
              <a:cs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37FC56A9-71FA-49A8-A49B-73E0C4B6E024}" type="slidenum">
              <a:rPr lang="en-US" smtClean="0"/>
              <a:pPr>
                <a:defRPr/>
              </a:pPr>
              <a:t>29</a:t>
            </a:fld>
            <a:endParaRPr lang="en-US"/>
          </a:p>
        </p:txBody>
      </p:sp>
    </p:spTree>
    <p:extLst>
      <p:ext uri="{BB962C8B-B14F-4D97-AF65-F5344CB8AC3E}">
        <p14:creationId xmlns:p14="http://schemas.microsoft.com/office/powerpoint/2010/main" val="2848930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B3B65C2-9B46-4D56-AE6B-C0E462C36B6C}" type="slidenum">
              <a:rPr lang="en-IE" smtClean="0"/>
              <a:pPr/>
              <a:t>30</a:t>
            </a:fld>
            <a:endParaRPr lang="en-IE"/>
          </a:p>
        </p:txBody>
      </p:sp>
    </p:spTree>
    <p:extLst>
      <p:ext uri="{BB962C8B-B14F-4D97-AF65-F5344CB8AC3E}">
        <p14:creationId xmlns:p14="http://schemas.microsoft.com/office/powerpoint/2010/main" val="1447057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6B3B65C2-9B46-4D56-AE6B-C0E462C36B6C}" type="slidenum">
              <a:rPr lang="en-IE" smtClean="0"/>
              <a:pPr/>
              <a:t>3</a:t>
            </a:fld>
            <a:endParaRPr lang="en-IE"/>
          </a:p>
        </p:txBody>
      </p:sp>
    </p:spTree>
    <p:extLst>
      <p:ext uri="{BB962C8B-B14F-4D97-AF65-F5344CB8AC3E}">
        <p14:creationId xmlns:p14="http://schemas.microsoft.com/office/powerpoint/2010/main" val="240166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itchFamily="18" charset="0"/>
              </a:defRPr>
            </a:lvl1pPr>
            <a:lvl2pPr marL="742950" indent="-285750">
              <a:defRPr sz="1200">
                <a:solidFill>
                  <a:schemeClr val="tx1"/>
                </a:solidFill>
                <a:latin typeface="Times" pitchFamily="18" charset="0"/>
              </a:defRPr>
            </a:lvl2pPr>
            <a:lvl3pPr marL="1143000" indent="-228600">
              <a:defRPr sz="1200">
                <a:solidFill>
                  <a:schemeClr val="tx1"/>
                </a:solidFill>
                <a:latin typeface="Times" pitchFamily="18" charset="0"/>
              </a:defRPr>
            </a:lvl3pPr>
            <a:lvl4pPr marL="1600200" indent="-228600">
              <a:defRPr sz="1200">
                <a:solidFill>
                  <a:schemeClr val="tx1"/>
                </a:solidFill>
                <a:latin typeface="Times" pitchFamily="18" charset="0"/>
              </a:defRPr>
            </a:lvl4pPr>
            <a:lvl5pPr marL="2057400" indent="-228600">
              <a:defRPr sz="1200">
                <a:solidFill>
                  <a:schemeClr val="tx1"/>
                </a:solidFill>
                <a:latin typeface="Times" pitchFamily="18" charset="0"/>
              </a:defRPr>
            </a:lvl5pPr>
            <a:lvl6pPr marL="2514600" indent="-228600" algn="ctr" eaLnBrk="0" fontAlgn="base" hangingPunct="0">
              <a:spcBef>
                <a:spcPct val="0"/>
              </a:spcBef>
              <a:spcAft>
                <a:spcPct val="0"/>
              </a:spcAft>
              <a:defRPr sz="1200">
                <a:solidFill>
                  <a:schemeClr val="tx1"/>
                </a:solidFill>
                <a:latin typeface="Times" pitchFamily="18" charset="0"/>
              </a:defRPr>
            </a:lvl6pPr>
            <a:lvl7pPr marL="2971800" indent="-228600" algn="ctr" eaLnBrk="0" fontAlgn="base" hangingPunct="0">
              <a:spcBef>
                <a:spcPct val="0"/>
              </a:spcBef>
              <a:spcAft>
                <a:spcPct val="0"/>
              </a:spcAft>
              <a:defRPr sz="1200">
                <a:solidFill>
                  <a:schemeClr val="tx1"/>
                </a:solidFill>
                <a:latin typeface="Times" pitchFamily="18" charset="0"/>
              </a:defRPr>
            </a:lvl7pPr>
            <a:lvl8pPr marL="3429000" indent="-228600" algn="ctr" eaLnBrk="0" fontAlgn="base" hangingPunct="0">
              <a:spcBef>
                <a:spcPct val="0"/>
              </a:spcBef>
              <a:spcAft>
                <a:spcPct val="0"/>
              </a:spcAft>
              <a:defRPr sz="1200">
                <a:solidFill>
                  <a:schemeClr val="tx1"/>
                </a:solidFill>
                <a:latin typeface="Times" pitchFamily="18" charset="0"/>
              </a:defRPr>
            </a:lvl8pPr>
            <a:lvl9pPr marL="3886200" indent="-228600" algn="ctr" eaLnBrk="0" fontAlgn="base" hangingPunct="0">
              <a:spcBef>
                <a:spcPct val="0"/>
              </a:spcBef>
              <a:spcAft>
                <a:spcPct val="0"/>
              </a:spcAft>
              <a:defRPr sz="1200">
                <a:solidFill>
                  <a:schemeClr val="tx1"/>
                </a:solidFill>
                <a:latin typeface="Times" pitchFamily="18" charset="0"/>
              </a:defRPr>
            </a:lvl9pPr>
          </a:lstStyle>
          <a:p>
            <a:fld id="{9AA33BDC-6F8A-4C38-BE98-F955F99589FE}" type="slidenum">
              <a:rPr lang="en-US" smtClean="0"/>
              <a:pPr/>
              <a:t>4</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588102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911FFD03-FF9E-4A47-B1BA-A13A09444AC7}" type="slidenum">
              <a:rPr lang="en-US" smtClean="0"/>
              <a:pPr/>
              <a:t>5</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60269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6B3B65C2-9B46-4D56-AE6B-C0E462C36B6C}" type="slidenum">
              <a:rPr lang="en-IE" smtClean="0"/>
              <a:pPr/>
              <a:t>6</a:t>
            </a:fld>
            <a:endParaRPr lang="en-IE"/>
          </a:p>
        </p:txBody>
      </p:sp>
    </p:spTree>
    <p:extLst>
      <p:ext uri="{BB962C8B-B14F-4D97-AF65-F5344CB8AC3E}">
        <p14:creationId xmlns:p14="http://schemas.microsoft.com/office/powerpoint/2010/main" val="3380067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pPr>
              <a:defRPr/>
            </a:pPr>
            <a:fld id="{8F855787-9B3E-4038-8927-57297E370188}" type="slidenum">
              <a:rPr lang="en-US" smtClean="0"/>
              <a:pPr>
                <a:defRPr/>
              </a:pPr>
              <a:t>7</a:t>
            </a:fld>
            <a:endParaRPr lang="en-US"/>
          </a:p>
        </p:txBody>
      </p:sp>
    </p:spTree>
    <p:extLst>
      <p:ext uri="{BB962C8B-B14F-4D97-AF65-F5344CB8AC3E}">
        <p14:creationId xmlns:p14="http://schemas.microsoft.com/office/powerpoint/2010/main" val="2016136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B3B65C2-9B46-4D56-AE6B-C0E462C36B6C}" type="slidenum">
              <a:rPr lang="en-IE" smtClean="0"/>
              <a:pPr/>
              <a:t>8</a:t>
            </a:fld>
            <a:endParaRPr lang="en-IE"/>
          </a:p>
        </p:txBody>
      </p:sp>
    </p:spTree>
    <p:extLst>
      <p:ext uri="{BB962C8B-B14F-4D97-AF65-F5344CB8AC3E}">
        <p14:creationId xmlns:p14="http://schemas.microsoft.com/office/powerpoint/2010/main" val="1762185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pPr>
              <a:defRPr/>
            </a:pPr>
            <a:fld id="{37FC56A9-71FA-49A8-A49B-73E0C4B6E024}" type="slidenum">
              <a:rPr lang="en-US" smtClean="0"/>
              <a:pPr>
                <a:defRPr/>
              </a:pPr>
              <a:t>9</a:t>
            </a:fld>
            <a:endParaRPr lang="en-US"/>
          </a:p>
        </p:txBody>
      </p:sp>
    </p:spTree>
    <p:extLst>
      <p:ext uri="{BB962C8B-B14F-4D97-AF65-F5344CB8AC3E}">
        <p14:creationId xmlns:p14="http://schemas.microsoft.com/office/powerpoint/2010/main" val="36297233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26000" r="-26000"/>
          </a:stretch>
        </a:blipFill>
        <a:effectLst/>
      </p:bgPr>
    </p:bg>
    <p:spTree>
      <p:nvGrpSpPr>
        <p:cNvPr id="1" name=""/>
        <p:cNvGrpSpPr/>
        <p:nvPr/>
      </p:nvGrpSpPr>
      <p:grpSpPr>
        <a:xfrm>
          <a:off x="0" y="0"/>
          <a:ext cx="0" cy="0"/>
          <a:chOff x="0" y="0"/>
          <a:chExt cx="0" cy="0"/>
        </a:xfrm>
      </p:grpSpPr>
      <p:sp>
        <p:nvSpPr>
          <p:cNvPr id="4" name="Rectangle 3"/>
          <p:cNvSpPr/>
          <p:nvPr/>
        </p:nvSpPr>
        <p:spPr>
          <a:xfrm>
            <a:off x="4572000" y="6477000"/>
            <a:ext cx="4572000" cy="381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5" name="Rectangle 4"/>
          <p:cNvSpPr/>
          <p:nvPr/>
        </p:nvSpPr>
        <p:spPr>
          <a:xfrm>
            <a:off x="0" y="6477000"/>
            <a:ext cx="4572000" cy="381000"/>
          </a:xfrm>
          <a:prstGeom prst="rect">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6" name="Rounded Rectangle 5"/>
          <p:cNvSpPr/>
          <p:nvPr/>
        </p:nvSpPr>
        <p:spPr>
          <a:xfrm>
            <a:off x="539552" y="1484784"/>
            <a:ext cx="8077200" cy="990600"/>
          </a:xfrm>
          <a:prstGeom prst="roundRect">
            <a:avLst/>
          </a:prstGeom>
          <a:solidFill>
            <a:srgbClr val="003300">
              <a:alpha val="86000"/>
            </a:srgbClr>
          </a:solidFill>
          <a:ln>
            <a:solidFill>
              <a:srgbClr val="003300"/>
            </a:solidFill>
          </a:ln>
          <a:effectLst>
            <a:outerShdw blurRad="1143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1071563" y="6488113"/>
            <a:ext cx="3500437" cy="369887"/>
          </a:xfrm>
          <a:prstGeom prst="rect">
            <a:avLst/>
          </a:prstGeom>
          <a:noFill/>
        </p:spPr>
        <p:txBody>
          <a:bodyPr anchor="ctr"/>
          <a:lstStyle/>
          <a:p>
            <a:pPr algn="r" fontAlgn="auto">
              <a:spcBef>
                <a:spcPts val="0"/>
              </a:spcBef>
              <a:spcAft>
                <a:spcPts val="0"/>
              </a:spcAft>
              <a:defRPr/>
            </a:pPr>
            <a:r>
              <a:rPr lang="en-US" sz="1200" dirty="0">
                <a:solidFill>
                  <a:schemeClr val="bg1"/>
                </a:solidFill>
                <a:latin typeface="+mn-lt"/>
                <a:cs typeface="+mn-cs"/>
              </a:rPr>
              <a:t>Damodar</a:t>
            </a:r>
            <a:r>
              <a:rPr lang="en-US" sz="1200" baseline="0" dirty="0">
                <a:solidFill>
                  <a:schemeClr val="bg1"/>
                </a:solidFill>
                <a:latin typeface="+mn-lt"/>
                <a:cs typeface="+mn-cs"/>
              </a:rPr>
              <a:t> Rajbhandari</a:t>
            </a:r>
            <a:endParaRPr lang="en-US" sz="1200" dirty="0">
              <a:solidFill>
                <a:schemeClr val="bg1"/>
              </a:solidFill>
              <a:latin typeface="+mn-lt"/>
              <a:cs typeface="+mn-cs"/>
            </a:endParaRPr>
          </a:p>
        </p:txBody>
      </p:sp>
      <p:sp>
        <p:nvSpPr>
          <p:cNvPr id="2" name="Title 1"/>
          <p:cNvSpPr>
            <a:spLocks noGrp="1"/>
          </p:cNvSpPr>
          <p:nvPr>
            <p:ph type="ctrTitle"/>
          </p:nvPr>
        </p:nvSpPr>
        <p:spPr>
          <a:xfrm>
            <a:off x="611560" y="1556792"/>
            <a:ext cx="7772400" cy="838200"/>
          </a:xfrm>
        </p:spPr>
        <p:txBody>
          <a:bodyPr/>
          <a:lstStyle>
            <a:lvl1pPr>
              <a:defRPr baseline="0">
                <a:solidFill>
                  <a:schemeClr val="bg1"/>
                </a:solidFill>
                <a:latin typeface="+mj-lt"/>
              </a:defRPr>
            </a:lvl1pPr>
          </a:lstStyle>
          <a:p>
            <a:r>
              <a:rPr lang="en-US" dirty="0"/>
              <a:t>Click to edit Master title style</a:t>
            </a:r>
          </a:p>
        </p:txBody>
      </p:sp>
      <p:sp>
        <p:nvSpPr>
          <p:cNvPr id="9" name="Footer Placeholder 4"/>
          <p:cNvSpPr>
            <a:spLocks noGrp="1"/>
          </p:cNvSpPr>
          <p:nvPr>
            <p:ph type="ftr" sz="quarter" idx="11"/>
          </p:nvPr>
        </p:nvSpPr>
        <p:spPr>
          <a:xfrm>
            <a:off x="4572000" y="6492875"/>
            <a:ext cx="3429000" cy="365125"/>
          </a:xfrm>
        </p:spPr>
        <p:txBody>
          <a:bodyPr/>
          <a:lstStyle>
            <a:lvl1pPr algn="l">
              <a:defRPr baseline="0" smtClean="0">
                <a:solidFill>
                  <a:schemeClr val="bg1"/>
                </a:solidFill>
              </a:defRPr>
            </a:lvl1pPr>
          </a:lstStyle>
          <a:p>
            <a:pPr>
              <a:defRPr/>
            </a:pPr>
            <a:r>
              <a:rPr lang="en-IE" dirty="0"/>
              <a:t>Preparing for Life at Age 9</a:t>
            </a:r>
            <a:endParaRPr lang="en-US" dirty="0"/>
          </a:p>
        </p:txBody>
      </p:sp>
      <p:sp>
        <p:nvSpPr>
          <p:cNvPr id="10" name="Slide Number Placeholder 5"/>
          <p:cNvSpPr>
            <a:spLocks noGrp="1"/>
          </p:cNvSpPr>
          <p:nvPr>
            <p:ph type="sldNum" sz="quarter" idx="12"/>
          </p:nvPr>
        </p:nvSpPr>
        <p:spPr>
          <a:xfrm>
            <a:off x="8001000" y="6492875"/>
            <a:ext cx="1143000" cy="365125"/>
          </a:xfrm>
        </p:spPr>
        <p:txBody>
          <a:bodyPr/>
          <a:lstStyle>
            <a:lvl1pPr>
              <a:defRPr sz="1000" baseline="0" smtClean="0">
                <a:solidFill>
                  <a:schemeClr val="bg1"/>
                </a:solidFill>
                <a:latin typeface="LM Roman 12" pitchFamily="50" charset="0"/>
              </a:defRPr>
            </a:lvl1pPr>
          </a:lstStyle>
          <a:p>
            <a:pPr>
              <a:defRPr/>
            </a:pPr>
            <a:fld id="{C06CB4F1-E69D-4458-B775-B121381A0F56}" type="slidenum">
              <a:rPr lang="en-US" smtClean="0"/>
              <a:pPr>
                <a:defRPr/>
              </a:pPr>
              <a:t>‹#›</a:t>
            </a:fld>
            <a:endParaRPr lang="en-US" dirty="0"/>
          </a:p>
        </p:txBody>
      </p:sp>
      <p:sp>
        <p:nvSpPr>
          <p:cNvPr id="16" name="Rectangle 15"/>
          <p:cNvSpPr/>
          <p:nvPr userDrawn="1"/>
        </p:nvSpPr>
        <p:spPr>
          <a:xfrm>
            <a:off x="-16042" y="-12032"/>
            <a:ext cx="9160042" cy="774032"/>
          </a:xfrm>
          <a:prstGeom prst="rect">
            <a:avLst/>
          </a:prstGeom>
          <a:gradFill>
            <a:gsLst>
              <a:gs pos="0">
                <a:srgbClr val="003300"/>
              </a:gs>
              <a:gs pos="100000">
                <a:srgbClr val="006600"/>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11" name="TextBox 10"/>
          <p:cNvSpPr txBox="1"/>
          <p:nvPr userDrawn="1"/>
        </p:nvSpPr>
        <p:spPr>
          <a:xfrm>
            <a:off x="2895600" y="2819400"/>
            <a:ext cx="3429000" cy="1861066"/>
          </a:xfrm>
          <a:prstGeom prst="rect">
            <a:avLst/>
          </a:prstGeom>
          <a:solidFill>
            <a:schemeClr val="bg1"/>
          </a:solidFill>
        </p:spPr>
        <p:txBody>
          <a:bodyPr wrap="square" rtlCol="0">
            <a:spAutoFit/>
          </a:bodyP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IE"/>
              <a:t>Preparing for Life at Age 9</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739EB02-20BD-4C4F-B59A-1CA3F89D91B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r>
              <a:rPr lang="en-IE"/>
              <a:t>Preparing for Life at Age 9</a:t>
            </a:r>
          </a:p>
        </p:txBody>
      </p:sp>
      <p:sp>
        <p:nvSpPr>
          <p:cNvPr id="6" name="Slide Number Placeholder 5"/>
          <p:cNvSpPr>
            <a:spLocks noGrp="1"/>
          </p:cNvSpPr>
          <p:nvPr>
            <p:ph type="sldNum" sz="quarter" idx="12"/>
          </p:nvPr>
        </p:nvSpPr>
        <p:spPr/>
        <p:txBody>
          <a:bodyPr/>
          <a:lstStyle/>
          <a:p>
            <a:fld id="{069D45FD-0781-4A24-8878-99BFE2F4FED1}" type="slidenum">
              <a:rPr lang="en-IE" smtClean="0"/>
              <a:t>‹#›</a:t>
            </a:fld>
            <a:endParaRPr lang="en-IE"/>
          </a:p>
        </p:txBody>
      </p:sp>
    </p:spTree>
    <p:extLst>
      <p:ext uri="{BB962C8B-B14F-4D97-AF65-F5344CB8AC3E}">
        <p14:creationId xmlns:p14="http://schemas.microsoft.com/office/powerpoint/2010/main" val="1688811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r>
              <a:rPr lang="en-IE"/>
              <a:t>Preparing for Life at Age 9</a:t>
            </a:r>
          </a:p>
        </p:txBody>
      </p:sp>
      <p:sp>
        <p:nvSpPr>
          <p:cNvPr id="6" name="Slide Number Placeholder 5"/>
          <p:cNvSpPr>
            <a:spLocks noGrp="1"/>
          </p:cNvSpPr>
          <p:nvPr>
            <p:ph type="sldNum" sz="quarter" idx="12"/>
          </p:nvPr>
        </p:nvSpPr>
        <p:spPr/>
        <p:txBody>
          <a:bodyPr/>
          <a:lstStyle/>
          <a:p>
            <a:fld id="{069D45FD-0781-4A24-8878-99BFE2F4FED1}" type="slidenum">
              <a:rPr lang="en-IE" smtClean="0"/>
              <a:t>‹#›</a:t>
            </a:fld>
            <a:endParaRPr lang="en-IE"/>
          </a:p>
        </p:txBody>
      </p:sp>
    </p:spTree>
    <p:extLst>
      <p:ext uri="{BB962C8B-B14F-4D97-AF65-F5344CB8AC3E}">
        <p14:creationId xmlns:p14="http://schemas.microsoft.com/office/powerpoint/2010/main" val="2346495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r>
              <a:rPr lang="en-IE"/>
              <a:t>Preparing for Life at Age 9</a:t>
            </a:r>
          </a:p>
        </p:txBody>
      </p:sp>
      <p:sp>
        <p:nvSpPr>
          <p:cNvPr id="6" name="Slide Number Placeholder 5"/>
          <p:cNvSpPr>
            <a:spLocks noGrp="1"/>
          </p:cNvSpPr>
          <p:nvPr>
            <p:ph type="sldNum" sz="quarter" idx="12"/>
          </p:nvPr>
        </p:nvSpPr>
        <p:spPr/>
        <p:txBody>
          <a:bodyPr/>
          <a:lstStyle/>
          <a:p>
            <a:fld id="{069D45FD-0781-4A24-8878-99BFE2F4FED1}" type="slidenum">
              <a:rPr lang="en-IE" smtClean="0"/>
              <a:t>‹#›</a:t>
            </a:fld>
            <a:endParaRPr lang="en-IE"/>
          </a:p>
        </p:txBody>
      </p:sp>
    </p:spTree>
    <p:extLst>
      <p:ext uri="{BB962C8B-B14F-4D97-AF65-F5344CB8AC3E}">
        <p14:creationId xmlns:p14="http://schemas.microsoft.com/office/powerpoint/2010/main" val="830517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p:txBody>
          <a:bodyPr/>
          <a:lstStyle/>
          <a:p>
            <a:r>
              <a:rPr lang="en-IE"/>
              <a:t>Preparing for Life at Age 9</a:t>
            </a:r>
          </a:p>
        </p:txBody>
      </p:sp>
      <p:sp>
        <p:nvSpPr>
          <p:cNvPr id="7" name="Slide Number Placeholder 6"/>
          <p:cNvSpPr>
            <a:spLocks noGrp="1"/>
          </p:cNvSpPr>
          <p:nvPr>
            <p:ph type="sldNum" sz="quarter" idx="12"/>
          </p:nvPr>
        </p:nvSpPr>
        <p:spPr/>
        <p:txBody>
          <a:bodyPr/>
          <a:lstStyle/>
          <a:p>
            <a:fld id="{069D45FD-0781-4A24-8878-99BFE2F4FED1}" type="slidenum">
              <a:rPr lang="en-IE" smtClean="0"/>
              <a:t>‹#›</a:t>
            </a:fld>
            <a:endParaRPr lang="en-IE"/>
          </a:p>
        </p:txBody>
      </p:sp>
    </p:spTree>
    <p:extLst>
      <p:ext uri="{BB962C8B-B14F-4D97-AF65-F5344CB8AC3E}">
        <p14:creationId xmlns:p14="http://schemas.microsoft.com/office/powerpoint/2010/main" val="3336959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endParaRPr lang="en-IE"/>
          </a:p>
        </p:txBody>
      </p:sp>
      <p:sp>
        <p:nvSpPr>
          <p:cNvPr id="8" name="Footer Placeholder 7"/>
          <p:cNvSpPr>
            <a:spLocks noGrp="1"/>
          </p:cNvSpPr>
          <p:nvPr>
            <p:ph type="ftr" sz="quarter" idx="11"/>
          </p:nvPr>
        </p:nvSpPr>
        <p:spPr/>
        <p:txBody>
          <a:bodyPr/>
          <a:lstStyle/>
          <a:p>
            <a:r>
              <a:rPr lang="en-IE"/>
              <a:t>Preparing for Life at Age 9</a:t>
            </a:r>
          </a:p>
        </p:txBody>
      </p:sp>
      <p:sp>
        <p:nvSpPr>
          <p:cNvPr id="9" name="Slide Number Placeholder 8"/>
          <p:cNvSpPr>
            <a:spLocks noGrp="1"/>
          </p:cNvSpPr>
          <p:nvPr>
            <p:ph type="sldNum" sz="quarter" idx="12"/>
          </p:nvPr>
        </p:nvSpPr>
        <p:spPr/>
        <p:txBody>
          <a:bodyPr/>
          <a:lstStyle/>
          <a:p>
            <a:fld id="{069D45FD-0781-4A24-8878-99BFE2F4FED1}" type="slidenum">
              <a:rPr lang="en-IE" smtClean="0"/>
              <a:t>‹#›</a:t>
            </a:fld>
            <a:endParaRPr lang="en-IE"/>
          </a:p>
        </p:txBody>
      </p:sp>
    </p:spTree>
    <p:extLst>
      <p:ext uri="{BB962C8B-B14F-4D97-AF65-F5344CB8AC3E}">
        <p14:creationId xmlns:p14="http://schemas.microsoft.com/office/powerpoint/2010/main" val="3394984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endParaRPr lang="en-IE"/>
          </a:p>
        </p:txBody>
      </p:sp>
      <p:sp>
        <p:nvSpPr>
          <p:cNvPr id="4" name="Footer Placeholder 3"/>
          <p:cNvSpPr>
            <a:spLocks noGrp="1"/>
          </p:cNvSpPr>
          <p:nvPr>
            <p:ph type="ftr" sz="quarter" idx="11"/>
          </p:nvPr>
        </p:nvSpPr>
        <p:spPr/>
        <p:txBody>
          <a:bodyPr/>
          <a:lstStyle/>
          <a:p>
            <a:r>
              <a:rPr lang="en-IE"/>
              <a:t>Preparing for Life at Age 9</a:t>
            </a:r>
          </a:p>
        </p:txBody>
      </p:sp>
      <p:sp>
        <p:nvSpPr>
          <p:cNvPr id="5" name="Slide Number Placeholder 4"/>
          <p:cNvSpPr>
            <a:spLocks noGrp="1"/>
          </p:cNvSpPr>
          <p:nvPr>
            <p:ph type="sldNum" sz="quarter" idx="12"/>
          </p:nvPr>
        </p:nvSpPr>
        <p:spPr/>
        <p:txBody>
          <a:bodyPr/>
          <a:lstStyle/>
          <a:p>
            <a:fld id="{069D45FD-0781-4A24-8878-99BFE2F4FED1}" type="slidenum">
              <a:rPr lang="en-IE" smtClean="0"/>
              <a:t>‹#›</a:t>
            </a:fld>
            <a:endParaRPr lang="en-IE"/>
          </a:p>
        </p:txBody>
      </p:sp>
    </p:spTree>
    <p:extLst>
      <p:ext uri="{BB962C8B-B14F-4D97-AF65-F5344CB8AC3E}">
        <p14:creationId xmlns:p14="http://schemas.microsoft.com/office/powerpoint/2010/main" val="1893235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IE"/>
          </a:p>
        </p:txBody>
      </p:sp>
      <p:sp>
        <p:nvSpPr>
          <p:cNvPr id="3" name="Footer Placeholder 2"/>
          <p:cNvSpPr>
            <a:spLocks noGrp="1"/>
          </p:cNvSpPr>
          <p:nvPr>
            <p:ph type="ftr" sz="quarter" idx="11"/>
          </p:nvPr>
        </p:nvSpPr>
        <p:spPr/>
        <p:txBody>
          <a:bodyPr/>
          <a:lstStyle/>
          <a:p>
            <a:r>
              <a:rPr lang="en-IE"/>
              <a:t>Preparing for Life at Age 9</a:t>
            </a:r>
          </a:p>
        </p:txBody>
      </p:sp>
      <p:sp>
        <p:nvSpPr>
          <p:cNvPr id="4" name="Slide Number Placeholder 3"/>
          <p:cNvSpPr>
            <a:spLocks noGrp="1"/>
          </p:cNvSpPr>
          <p:nvPr>
            <p:ph type="sldNum" sz="quarter" idx="12"/>
          </p:nvPr>
        </p:nvSpPr>
        <p:spPr/>
        <p:txBody>
          <a:bodyPr/>
          <a:lstStyle/>
          <a:p>
            <a:fld id="{069D45FD-0781-4A24-8878-99BFE2F4FED1}" type="slidenum">
              <a:rPr lang="en-IE" smtClean="0"/>
              <a:t>‹#›</a:t>
            </a:fld>
            <a:endParaRPr lang="en-IE"/>
          </a:p>
        </p:txBody>
      </p:sp>
    </p:spTree>
    <p:extLst>
      <p:ext uri="{BB962C8B-B14F-4D97-AF65-F5344CB8AC3E}">
        <p14:creationId xmlns:p14="http://schemas.microsoft.com/office/powerpoint/2010/main" val="172308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p:txBody>
          <a:bodyPr/>
          <a:lstStyle/>
          <a:p>
            <a:r>
              <a:rPr lang="en-IE"/>
              <a:t>Preparing for Life at Age 9</a:t>
            </a:r>
          </a:p>
        </p:txBody>
      </p:sp>
      <p:sp>
        <p:nvSpPr>
          <p:cNvPr id="7" name="Slide Number Placeholder 6"/>
          <p:cNvSpPr>
            <a:spLocks noGrp="1"/>
          </p:cNvSpPr>
          <p:nvPr>
            <p:ph type="sldNum" sz="quarter" idx="12"/>
          </p:nvPr>
        </p:nvSpPr>
        <p:spPr/>
        <p:txBody>
          <a:bodyPr/>
          <a:lstStyle/>
          <a:p>
            <a:fld id="{069D45FD-0781-4A24-8878-99BFE2F4FED1}" type="slidenum">
              <a:rPr lang="en-IE" smtClean="0"/>
              <a:t>‹#›</a:t>
            </a:fld>
            <a:endParaRPr lang="en-IE"/>
          </a:p>
        </p:txBody>
      </p:sp>
    </p:spTree>
    <p:extLst>
      <p:ext uri="{BB962C8B-B14F-4D97-AF65-F5344CB8AC3E}">
        <p14:creationId xmlns:p14="http://schemas.microsoft.com/office/powerpoint/2010/main" val="286396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p:txBody>
          <a:bodyPr/>
          <a:lstStyle/>
          <a:p>
            <a:r>
              <a:rPr lang="en-IE"/>
              <a:t>Preparing for Life at Age 9</a:t>
            </a:r>
          </a:p>
        </p:txBody>
      </p:sp>
      <p:sp>
        <p:nvSpPr>
          <p:cNvPr id="7" name="Slide Number Placeholder 6"/>
          <p:cNvSpPr>
            <a:spLocks noGrp="1"/>
          </p:cNvSpPr>
          <p:nvPr>
            <p:ph type="sldNum" sz="quarter" idx="12"/>
          </p:nvPr>
        </p:nvSpPr>
        <p:spPr/>
        <p:txBody>
          <a:bodyPr/>
          <a:lstStyle/>
          <a:p>
            <a:fld id="{069D45FD-0781-4A24-8878-99BFE2F4FED1}" type="slidenum">
              <a:rPr lang="en-IE" smtClean="0"/>
              <a:t>‹#›</a:t>
            </a:fld>
            <a:endParaRPr lang="en-IE"/>
          </a:p>
        </p:txBody>
      </p:sp>
    </p:spTree>
    <p:extLst>
      <p:ext uri="{BB962C8B-B14F-4D97-AF65-F5344CB8AC3E}">
        <p14:creationId xmlns:p14="http://schemas.microsoft.com/office/powerpoint/2010/main" val="3373944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p:nvSpPr>
        <p:spPr>
          <a:xfrm>
            <a:off x="4572000" y="6477000"/>
            <a:ext cx="4572000" cy="381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5" name="Rectangle 4"/>
          <p:cNvSpPr/>
          <p:nvPr userDrawn="1"/>
        </p:nvSpPr>
        <p:spPr>
          <a:xfrm>
            <a:off x="0" y="6477000"/>
            <a:ext cx="4572000" cy="381000"/>
          </a:xfrm>
          <a:prstGeom prst="rect">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6" name="Rectangle 5"/>
          <p:cNvSpPr/>
          <p:nvPr/>
        </p:nvSpPr>
        <p:spPr>
          <a:xfrm>
            <a:off x="0" y="620688"/>
            <a:ext cx="9144000" cy="762000"/>
          </a:xfrm>
          <a:prstGeom prst="rect">
            <a:avLst/>
          </a:prstGeom>
          <a:gradFill flip="none" rotWithShape="1">
            <a:gsLst>
              <a:gs pos="100000">
                <a:srgbClr val="003300"/>
              </a:gs>
              <a:gs pos="0">
                <a:srgbClr val="003300">
                  <a:lumMod val="70000"/>
                  <a:lumOff val="30000"/>
                </a:srgbClr>
              </a:gs>
              <a:gs pos="100000">
                <a:srgbClr val="3333B2"/>
              </a:gs>
            </a:gsLst>
            <a:lin ang="10800000" scaled="1"/>
            <a:tileRect/>
          </a:gradFill>
          <a:ln>
            <a:noFill/>
          </a:ln>
          <a:effectLst>
            <a:outerShdw blurRad="50800" dist="889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1071563" y="6488113"/>
            <a:ext cx="3500437" cy="369887"/>
          </a:xfrm>
          <a:prstGeom prst="rect">
            <a:avLst/>
          </a:prstGeom>
          <a:solidFill>
            <a:srgbClr val="003300"/>
          </a:solidFill>
        </p:spPr>
        <p:txBody>
          <a:bodyPr anchor="ctr"/>
          <a:lstStyle/>
          <a:p>
            <a:pPr algn="r" fontAlgn="auto">
              <a:spcBef>
                <a:spcPts val="0"/>
              </a:spcBef>
              <a:spcAft>
                <a:spcPts val="0"/>
              </a:spcAft>
              <a:defRPr/>
            </a:pPr>
            <a:endParaRPr lang="en-US" sz="1200" dirty="0">
              <a:solidFill>
                <a:schemeClr val="bg1"/>
              </a:solidFill>
              <a:latin typeface="+mn-lt"/>
              <a:cs typeface="+mn-cs"/>
            </a:endParaRPr>
          </a:p>
        </p:txBody>
      </p:sp>
      <p:sp>
        <p:nvSpPr>
          <p:cNvPr id="3" name="Content Placeholder 2"/>
          <p:cNvSpPr>
            <a:spLocks noGrp="1"/>
          </p:cNvSpPr>
          <p:nvPr>
            <p:ph idx="1"/>
          </p:nvPr>
        </p:nvSpPr>
        <p:spPr>
          <a:xfrm>
            <a:off x="304800" y="1752600"/>
            <a:ext cx="8382000" cy="4373563"/>
          </a:xfrm>
        </p:spPr>
        <p:txBody>
          <a:bodyPr/>
          <a:lstStyle>
            <a:lvl1pPr>
              <a:buSzPct val="60000"/>
              <a:buFontTx/>
              <a:buBlip>
                <a:blip r:embed="rId2"/>
              </a:buBlip>
              <a:defRPr/>
            </a:lvl1pPr>
            <a:lvl2pPr>
              <a:buSzPct val="60000"/>
              <a:buFontTx/>
              <a:buBlip>
                <a:blip r:embed="rId3"/>
              </a:buBlip>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47493" y="764704"/>
            <a:ext cx="9007642" cy="743953"/>
          </a:xfrm>
        </p:spPr>
        <p:txBody>
          <a:bodyPr/>
          <a:lstStyle>
            <a:lvl1pPr marL="182880" algn="l">
              <a:defRPr baseline="0">
                <a:solidFill>
                  <a:schemeClr val="bg1"/>
                </a:solidFill>
              </a:defRPr>
            </a:lvl1pPr>
          </a:lstStyle>
          <a:p>
            <a:r>
              <a:rPr lang="en-US" dirty="0"/>
              <a:t>Click to edit Master title style</a:t>
            </a:r>
          </a:p>
        </p:txBody>
      </p:sp>
      <p:sp>
        <p:nvSpPr>
          <p:cNvPr id="9" name="Footer Placeholder 4"/>
          <p:cNvSpPr>
            <a:spLocks noGrp="1"/>
          </p:cNvSpPr>
          <p:nvPr>
            <p:ph type="ftr" sz="quarter" idx="11"/>
          </p:nvPr>
        </p:nvSpPr>
        <p:spPr>
          <a:xfrm>
            <a:off x="4572000" y="6492875"/>
            <a:ext cx="3505200" cy="365125"/>
          </a:xfrm>
          <a:solidFill>
            <a:srgbClr val="006600"/>
          </a:solidFill>
        </p:spPr>
        <p:txBody>
          <a:bodyPr/>
          <a:lstStyle>
            <a:lvl1pPr algn="l">
              <a:defRPr baseline="0" smtClean="0">
                <a:solidFill>
                  <a:schemeClr val="bg1"/>
                </a:solidFill>
                <a:latin typeface="+mn-lt"/>
              </a:defRPr>
            </a:lvl1pPr>
          </a:lstStyle>
          <a:p>
            <a:pPr>
              <a:defRPr/>
            </a:pPr>
            <a:r>
              <a:rPr lang="en-US" dirty="0"/>
              <a:t>Preparing for Life at Age 9</a:t>
            </a:r>
          </a:p>
        </p:txBody>
      </p:sp>
      <p:sp>
        <p:nvSpPr>
          <p:cNvPr id="10" name="Slide Number Placeholder 5"/>
          <p:cNvSpPr>
            <a:spLocks noGrp="1"/>
          </p:cNvSpPr>
          <p:nvPr>
            <p:ph type="sldNum" sz="quarter" idx="12"/>
          </p:nvPr>
        </p:nvSpPr>
        <p:spPr>
          <a:xfrm>
            <a:off x="8077200" y="6492875"/>
            <a:ext cx="1066800" cy="365125"/>
          </a:xfrm>
        </p:spPr>
        <p:txBody>
          <a:bodyPr/>
          <a:lstStyle>
            <a:lvl1pPr>
              <a:defRPr sz="1000" baseline="0" smtClean="0">
                <a:solidFill>
                  <a:schemeClr val="bg1"/>
                </a:solidFill>
                <a:latin typeface="+mj-lt"/>
              </a:defRPr>
            </a:lvl1pPr>
          </a:lstStyle>
          <a:p>
            <a:pPr>
              <a:defRPr/>
            </a:pPr>
            <a:fld id="{5BC7FEBF-A170-470C-A369-F0D066FB58E5}" type="slidenum">
              <a:rPr lang="en-US" smtClean="0"/>
              <a:pPr>
                <a:defRPr/>
              </a:pPr>
              <a:t>‹#›</a:t>
            </a:fld>
            <a:endParaRPr lang="en-US" dirty="0"/>
          </a:p>
        </p:txBody>
      </p:sp>
      <p:sp>
        <p:nvSpPr>
          <p:cNvPr id="12" name="Rectangle 11"/>
          <p:cNvSpPr/>
          <p:nvPr userDrawn="1"/>
        </p:nvSpPr>
        <p:spPr>
          <a:xfrm>
            <a:off x="0" y="-31564"/>
            <a:ext cx="9144000" cy="792079"/>
          </a:xfrm>
          <a:prstGeom prst="rect">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r>
              <a:rPr lang="en-IE"/>
              <a:t>Preparing for Life at Age 9</a:t>
            </a:r>
          </a:p>
        </p:txBody>
      </p:sp>
      <p:sp>
        <p:nvSpPr>
          <p:cNvPr id="6" name="Slide Number Placeholder 5"/>
          <p:cNvSpPr>
            <a:spLocks noGrp="1"/>
          </p:cNvSpPr>
          <p:nvPr>
            <p:ph type="sldNum" sz="quarter" idx="12"/>
          </p:nvPr>
        </p:nvSpPr>
        <p:spPr/>
        <p:txBody>
          <a:bodyPr/>
          <a:lstStyle/>
          <a:p>
            <a:fld id="{069D45FD-0781-4A24-8878-99BFE2F4FED1}" type="slidenum">
              <a:rPr lang="en-IE" smtClean="0"/>
              <a:t>‹#›</a:t>
            </a:fld>
            <a:endParaRPr lang="en-IE"/>
          </a:p>
        </p:txBody>
      </p:sp>
    </p:spTree>
    <p:extLst>
      <p:ext uri="{BB962C8B-B14F-4D97-AF65-F5344CB8AC3E}">
        <p14:creationId xmlns:p14="http://schemas.microsoft.com/office/powerpoint/2010/main" val="1111022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r>
              <a:rPr lang="en-IE"/>
              <a:t>Preparing for Life at Age 9</a:t>
            </a:r>
          </a:p>
        </p:txBody>
      </p:sp>
      <p:sp>
        <p:nvSpPr>
          <p:cNvPr id="6" name="Slide Number Placeholder 5"/>
          <p:cNvSpPr>
            <a:spLocks noGrp="1"/>
          </p:cNvSpPr>
          <p:nvPr>
            <p:ph type="sldNum" sz="quarter" idx="12"/>
          </p:nvPr>
        </p:nvSpPr>
        <p:spPr/>
        <p:txBody>
          <a:bodyPr/>
          <a:lstStyle/>
          <a:p>
            <a:fld id="{069D45FD-0781-4A24-8878-99BFE2F4FED1}" type="slidenum">
              <a:rPr lang="en-IE" smtClean="0"/>
              <a:t>‹#›</a:t>
            </a:fld>
            <a:endParaRPr lang="en-IE"/>
          </a:p>
        </p:txBody>
      </p:sp>
    </p:spTree>
    <p:extLst>
      <p:ext uri="{BB962C8B-B14F-4D97-AF65-F5344CB8AC3E}">
        <p14:creationId xmlns:p14="http://schemas.microsoft.com/office/powerpoint/2010/main" val="4019356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p:nvSpPr>
        <p:spPr>
          <a:xfrm>
            <a:off x="4572000" y="6477000"/>
            <a:ext cx="4572000" cy="381000"/>
          </a:xfrm>
          <a:prstGeom prst="rect">
            <a:avLst/>
          </a:prstGeom>
          <a:solidFill>
            <a:srgbClr val="3333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6" name="Rectangle 5"/>
          <p:cNvSpPr/>
          <p:nvPr userDrawn="1"/>
        </p:nvSpPr>
        <p:spPr>
          <a:xfrm>
            <a:off x="-16042" y="6477000"/>
            <a:ext cx="4572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7" name="Rectangle 6"/>
          <p:cNvSpPr/>
          <p:nvPr/>
        </p:nvSpPr>
        <p:spPr>
          <a:xfrm>
            <a:off x="1553" y="0"/>
            <a:ext cx="9144000" cy="762000"/>
          </a:xfrm>
          <a:prstGeom prst="rect">
            <a:avLst/>
          </a:prstGeom>
          <a:gradFill flip="none" rotWithShape="1">
            <a:gsLst>
              <a:gs pos="0">
                <a:srgbClr val="003300"/>
              </a:gs>
              <a:gs pos="100000">
                <a:srgbClr val="3333B2"/>
              </a:gs>
            </a:gsLst>
            <a:lin ang="10800000" scaled="1"/>
            <a:tileRect/>
          </a:gradFill>
          <a:ln>
            <a:noFill/>
          </a:ln>
          <a:effectLst>
            <a:outerShdw blurRad="50800" dist="889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p:nvPr/>
        </p:nvSpPr>
        <p:spPr>
          <a:xfrm>
            <a:off x="1071563" y="6488113"/>
            <a:ext cx="3500437" cy="369887"/>
          </a:xfrm>
          <a:prstGeom prst="rect">
            <a:avLst/>
          </a:prstGeom>
          <a:noFill/>
        </p:spPr>
        <p:txBody>
          <a:bodyPr anchor="ctr"/>
          <a:lstStyle/>
          <a:p>
            <a:pPr algn="r" fontAlgn="auto">
              <a:spcBef>
                <a:spcPts val="0"/>
              </a:spcBef>
              <a:spcAft>
                <a:spcPts val="0"/>
              </a:spcAft>
              <a:defRPr/>
            </a:pPr>
            <a:endParaRPr lang="en-US" sz="1200" dirty="0">
              <a:solidFill>
                <a:schemeClr val="bg1"/>
              </a:solidFill>
              <a:latin typeface="+mn-lt"/>
              <a:cs typeface="+mn-cs"/>
            </a:endParaRPr>
          </a:p>
        </p:txBody>
      </p:sp>
      <p:sp>
        <p:nvSpPr>
          <p:cNvPr id="3" name="Content Placeholder 2"/>
          <p:cNvSpPr>
            <a:spLocks noGrp="1"/>
          </p:cNvSpPr>
          <p:nvPr>
            <p:ph sz="half" idx="1"/>
          </p:nvPr>
        </p:nvSpPr>
        <p:spPr>
          <a:xfrm>
            <a:off x="228600" y="1066800"/>
            <a:ext cx="4267200" cy="5059363"/>
          </a:xfrm>
        </p:spPr>
        <p:txBody>
          <a:bodyPr/>
          <a:lstStyle>
            <a:lvl1pPr>
              <a:buSzPct val="60000"/>
              <a:buFontTx/>
              <a:buBlip>
                <a:blip r:embed="rId2"/>
              </a:buBlip>
              <a:defRPr sz="2800"/>
            </a:lvl1pPr>
            <a:lvl2pPr>
              <a:buSzPct val="60000"/>
              <a:buFontTx/>
              <a:buBlip>
                <a:blip r:embed="rId2"/>
              </a:buBlip>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066800"/>
            <a:ext cx="4267200" cy="5059363"/>
          </a:xfrm>
        </p:spPr>
        <p:txBody>
          <a:bodyPr/>
          <a:lstStyle>
            <a:lvl1pPr>
              <a:buSzPct val="60000"/>
              <a:buFontTx/>
              <a:buBlip>
                <a:blip r:embed="rId2"/>
              </a:buBlip>
              <a:defRPr sz="2800"/>
            </a:lvl1pPr>
            <a:lvl2pPr>
              <a:buSzPct val="60000"/>
              <a:buFontTx/>
              <a:buBlip>
                <a:blip r:embed="rId2"/>
              </a:buBlip>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0" y="0"/>
            <a:ext cx="8839200" cy="762000"/>
          </a:xfrm>
        </p:spPr>
        <p:txBody>
          <a:bodyPr/>
          <a:lstStyle>
            <a:lvl1pPr marL="182880" algn="l">
              <a:defRPr baseline="0">
                <a:solidFill>
                  <a:schemeClr val="bg1"/>
                </a:solidFill>
              </a:defRPr>
            </a:lvl1pPr>
          </a:lstStyle>
          <a:p>
            <a:r>
              <a:rPr lang="en-US" dirty="0"/>
              <a:t>Click to edit Master title style</a:t>
            </a:r>
          </a:p>
        </p:txBody>
      </p:sp>
      <p:sp>
        <p:nvSpPr>
          <p:cNvPr id="9" name="Date Placeholder 4"/>
          <p:cNvSpPr>
            <a:spLocks noGrp="1"/>
          </p:cNvSpPr>
          <p:nvPr>
            <p:ph type="dt" sz="half" idx="10"/>
          </p:nvPr>
        </p:nvSpPr>
        <p:spPr>
          <a:xfrm>
            <a:off x="0" y="6492875"/>
            <a:ext cx="1066800" cy="365125"/>
          </a:xfrm>
        </p:spPr>
        <p:txBody>
          <a:bodyPr/>
          <a:lstStyle>
            <a:lvl1pPr>
              <a:defRPr baseline="0" smtClean="0">
                <a:solidFill>
                  <a:schemeClr val="bg1"/>
                </a:solidFill>
              </a:defRPr>
            </a:lvl1pPr>
          </a:lstStyle>
          <a:p>
            <a:pPr>
              <a:defRPr/>
            </a:pPr>
            <a:endParaRPr lang="en-US" dirty="0"/>
          </a:p>
        </p:txBody>
      </p:sp>
      <p:sp>
        <p:nvSpPr>
          <p:cNvPr id="10" name="Footer Placeholder 5"/>
          <p:cNvSpPr>
            <a:spLocks noGrp="1"/>
          </p:cNvSpPr>
          <p:nvPr>
            <p:ph type="ftr" sz="quarter" idx="11"/>
          </p:nvPr>
        </p:nvSpPr>
        <p:spPr>
          <a:xfrm>
            <a:off x="4572000" y="6492875"/>
            <a:ext cx="3505200" cy="365125"/>
          </a:xfrm>
        </p:spPr>
        <p:txBody>
          <a:bodyPr/>
          <a:lstStyle>
            <a:lvl1pPr algn="l">
              <a:defRPr baseline="0" smtClean="0">
                <a:solidFill>
                  <a:schemeClr val="bg1"/>
                </a:solidFill>
              </a:defRPr>
            </a:lvl1pPr>
          </a:lstStyle>
          <a:p>
            <a:pPr>
              <a:defRPr/>
            </a:pPr>
            <a:r>
              <a:rPr lang="en-IE"/>
              <a:t>Preparing for Life at Age 9</a:t>
            </a:r>
            <a:endParaRPr lang="en-US" dirty="0"/>
          </a:p>
        </p:txBody>
      </p:sp>
      <p:sp>
        <p:nvSpPr>
          <p:cNvPr id="11" name="Slide Number Placeholder 6"/>
          <p:cNvSpPr>
            <a:spLocks noGrp="1"/>
          </p:cNvSpPr>
          <p:nvPr>
            <p:ph type="sldNum" sz="quarter" idx="12"/>
          </p:nvPr>
        </p:nvSpPr>
        <p:spPr>
          <a:xfrm>
            <a:off x="8077200" y="6492875"/>
            <a:ext cx="1066800" cy="365125"/>
          </a:xfrm>
        </p:spPr>
        <p:txBody>
          <a:bodyPr/>
          <a:lstStyle>
            <a:lvl1pPr>
              <a:defRPr baseline="0" smtClean="0">
                <a:solidFill>
                  <a:schemeClr val="bg1"/>
                </a:solidFill>
              </a:defRPr>
            </a:lvl1pPr>
          </a:lstStyle>
          <a:p>
            <a:pPr>
              <a:defRPr/>
            </a:pPr>
            <a:fld id="{CA58546F-1E4E-426D-9940-5EB4B4A7467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6"/>
          <p:cNvSpPr/>
          <p:nvPr/>
        </p:nvSpPr>
        <p:spPr>
          <a:xfrm>
            <a:off x="4572000" y="6477000"/>
            <a:ext cx="4572000" cy="381000"/>
          </a:xfrm>
          <a:prstGeom prst="rect">
            <a:avLst/>
          </a:prstGeom>
          <a:solidFill>
            <a:srgbClr val="3333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8" name="Rectangle 7"/>
          <p:cNvSpPr/>
          <p:nvPr/>
        </p:nvSpPr>
        <p:spPr>
          <a:xfrm>
            <a:off x="0" y="6477000"/>
            <a:ext cx="4572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9" name="Rectangle 8"/>
          <p:cNvSpPr/>
          <p:nvPr/>
        </p:nvSpPr>
        <p:spPr>
          <a:xfrm>
            <a:off x="0" y="0"/>
            <a:ext cx="9144000" cy="762000"/>
          </a:xfrm>
          <a:prstGeom prst="rect">
            <a:avLst/>
          </a:prstGeom>
          <a:gradFill flip="none" rotWithShape="1">
            <a:gsLst>
              <a:gs pos="0">
                <a:schemeClr val="tx1"/>
              </a:gs>
              <a:gs pos="100000">
                <a:srgbClr val="3333B2"/>
              </a:gs>
            </a:gsLst>
            <a:lin ang="10800000" scaled="1"/>
            <a:tileRect/>
          </a:gradFill>
          <a:ln>
            <a:noFill/>
          </a:ln>
          <a:effectLst>
            <a:outerShdw blurRad="50800" dist="889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p:nvPr/>
        </p:nvSpPr>
        <p:spPr>
          <a:xfrm>
            <a:off x="1115616" y="6463058"/>
            <a:ext cx="3500437" cy="369887"/>
          </a:xfrm>
          <a:prstGeom prst="rect">
            <a:avLst/>
          </a:prstGeom>
          <a:noFill/>
        </p:spPr>
        <p:txBody>
          <a:bodyPr anchor="ctr"/>
          <a:lstStyle/>
          <a:p>
            <a:pPr algn="r" fontAlgn="auto">
              <a:spcBef>
                <a:spcPts val="0"/>
              </a:spcBef>
              <a:spcAft>
                <a:spcPts val="0"/>
              </a:spcAft>
              <a:defRPr/>
            </a:pPr>
            <a:endParaRPr lang="en-US" sz="1200" dirty="0">
              <a:solidFill>
                <a:schemeClr val="bg1"/>
              </a:solidFill>
              <a:latin typeface="+mn-lt"/>
              <a:cs typeface="+mn-cs"/>
            </a:endParaRPr>
          </a:p>
        </p:txBody>
      </p:sp>
      <p:sp>
        <p:nvSpPr>
          <p:cNvPr id="3" name="Text Placeholder 2"/>
          <p:cNvSpPr>
            <a:spLocks noGrp="1"/>
          </p:cNvSpPr>
          <p:nvPr>
            <p:ph type="body" idx="1"/>
          </p:nvPr>
        </p:nvSpPr>
        <p:spPr>
          <a:xfrm>
            <a:off x="457200" y="9906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76400"/>
            <a:ext cx="4040188" cy="4449763"/>
          </a:xfrm>
        </p:spPr>
        <p:txBody>
          <a:bodyPr/>
          <a:lstStyle>
            <a:lvl1pPr>
              <a:buSzPct val="60000"/>
              <a:buFontTx/>
              <a:buBlip>
                <a:blip r:embed="rId2"/>
              </a:buBlip>
              <a:defRPr sz="2400"/>
            </a:lvl1pPr>
            <a:lvl2pPr>
              <a:buSzPct val="60000"/>
              <a:buFontTx/>
              <a:buBlip>
                <a:blip r:embed="rId2"/>
              </a:buBlip>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9906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76400"/>
            <a:ext cx="4041775" cy="4449763"/>
          </a:xfrm>
        </p:spPr>
        <p:txBody>
          <a:bodyPr/>
          <a:lstStyle>
            <a:lvl1pPr>
              <a:buSzPct val="60000"/>
              <a:buFontTx/>
              <a:buBlip>
                <a:blip r:embed="rId2"/>
              </a:buBlip>
              <a:defRPr sz="2400"/>
            </a:lvl1pPr>
            <a:lvl2pPr>
              <a:buSzPct val="60000"/>
              <a:buFontTx/>
              <a:buBlip>
                <a:blip r:embed="rId2"/>
              </a:buBlip>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0" y="0"/>
            <a:ext cx="8839200" cy="762000"/>
          </a:xfrm>
        </p:spPr>
        <p:txBody>
          <a:bodyPr/>
          <a:lstStyle>
            <a:lvl1pPr marL="182880" algn="l">
              <a:defRPr baseline="0">
                <a:solidFill>
                  <a:schemeClr val="bg1"/>
                </a:solidFill>
              </a:defRPr>
            </a:lvl1pPr>
          </a:lstStyle>
          <a:p>
            <a:r>
              <a:rPr lang="en-US"/>
              <a:t>Click to edit Master title style</a:t>
            </a:r>
          </a:p>
        </p:txBody>
      </p:sp>
      <p:sp>
        <p:nvSpPr>
          <p:cNvPr id="11" name="Date Placeholder 6"/>
          <p:cNvSpPr>
            <a:spLocks noGrp="1"/>
          </p:cNvSpPr>
          <p:nvPr>
            <p:ph type="dt" sz="half" idx="10"/>
          </p:nvPr>
        </p:nvSpPr>
        <p:spPr>
          <a:xfrm>
            <a:off x="0" y="6492875"/>
            <a:ext cx="1066800" cy="365125"/>
          </a:xfrm>
        </p:spPr>
        <p:txBody>
          <a:bodyPr/>
          <a:lstStyle>
            <a:lvl1pPr>
              <a:defRPr baseline="0" smtClean="0">
                <a:solidFill>
                  <a:schemeClr val="bg1"/>
                </a:solidFill>
              </a:defRPr>
            </a:lvl1pPr>
          </a:lstStyle>
          <a:p>
            <a:pPr>
              <a:defRPr/>
            </a:pPr>
            <a:endParaRPr lang="en-US"/>
          </a:p>
        </p:txBody>
      </p:sp>
      <p:sp>
        <p:nvSpPr>
          <p:cNvPr id="12" name="Footer Placeholder 7"/>
          <p:cNvSpPr>
            <a:spLocks noGrp="1"/>
          </p:cNvSpPr>
          <p:nvPr>
            <p:ph type="ftr" sz="quarter" idx="11"/>
          </p:nvPr>
        </p:nvSpPr>
        <p:spPr>
          <a:xfrm>
            <a:off x="4572000" y="6492875"/>
            <a:ext cx="3505200" cy="365125"/>
          </a:xfrm>
        </p:spPr>
        <p:txBody>
          <a:bodyPr/>
          <a:lstStyle>
            <a:lvl1pPr algn="l">
              <a:defRPr baseline="0" smtClean="0">
                <a:solidFill>
                  <a:schemeClr val="bg1"/>
                </a:solidFill>
              </a:defRPr>
            </a:lvl1pPr>
          </a:lstStyle>
          <a:p>
            <a:pPr>
              <a:defRPr/>
            </a:pPr>
            <a:r>
              <a:rPr lang="en-IE"/>
              <a:t>Preparing for Life at Age 9</a:t>
            </a:r>
            <a:endParaRPr lang="en-US" dirty="0"/>
          </a:p>
        </p:txBody>
      </p:sp>
      <p:sp>
        <p:nvSpPr>
          <p:cNvPr id="13" name="Slide Number Placeholder 8"/>
          <p:cNvSpPr>
            <a:spLocks noGrp="1"/>
          </p:cNvSpPr>
          <p:nvPr>
            <p:ph type="sldNum" sz="quarter" idx="12"/>
          </p:nvPr>
        </p:nvSpPr>
        <p:spPr>
          <a:xfrm>
            <a:off x="8077200" y="6492875"/>
            <a:ext cx="1066800" cy="365125"/>
          </a:xfrm>
        </p:spPr>
        <p:txBody>
          <a:bodyPr/>
          <a:lstStyle>
            <a:lvl1pPr>
              <a:defRPr baseline="0" smtClean="0">
                <a:solidFill>
                  <a:schemeClr val="bg1"/>
                </a:solidFill>
              </a:defRPr>
            </a:lvl1pPr>
          </a:lstStyle>
          <a:p>
            <a:pPr>
              <a:defRPr/>
            </a:pPr>
            <a:fld id="{4F25B14B-C98E-4C14-96E7-18DD3A29C17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a:gradFill flip="none" rotWithShape="1">
            <a:gsLst>
              <a:gs pos="0">
                <a:srgbClr val="003300"/>
              </a:gs>
              <a:gs pos="100000">
                <a:srgbClr val="006600"/>
              </a:gs>
            </a:gsLst>
            <a:lin ang="10800000" scaled="1"/>
            <a:tileRect/>
          </a:gradFill>
          <a:ln>
            <a:noFill/>
          </a:ln>
          <a:effectLst>
            <a:outerShdw blurRad="50800" dist="889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4572000" y="6477000"/>
            <a:ext cx="4572000" cy="381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6" name="Rectangle 5"/>
          <p:cNvSpPr/>
          <p:nvPr/>
        </p:nvSpPr>
        <p:spPr>
          <a:xfrm>
            <a:off x="0" y="6477000"/>
            <a:ext cx="4572000" cy="381000"/>
          </a:xfrm>
          <a:prstGeom prst="rect">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2" name="Title 1"/>
          <p:cNvSpPr>
            <a:spLocks noGrp="1"/>
          </p:cNvSpPr>
          <p:nvPr>
            <p:ph type="title"/>
          </p:nvPr>
        </p:nvSpPr>
        <p:spPr>
          <a:xfrm>
            <a:off x="0" y="0"/>
            <a:ext cx="8915400" cy="762000"/>
          </a:xfrm>
        </p:spPr>
        <p:txBody>
          <a:bodyPr/>
          <a:lstStyle>
            <a:lvl1pPr marL="182880" algn="l">
              <a:defRPr baseline="0">
                <a:solidFill>
                  <a:schemeClr val="bg1"/>
                </a:solidFill>
              </a:defRPr>
            </a:lvl1pPr>
          </a:lstStyle>
          <a:p>
            <a:r>
              <a:rPr lang="en-US"/>
              <a:t>Click to edit Master title style</a:t>
            </a:r>
          </a:p>
        </p:txBody>
      </p:sp>
      <p:sp>
        <p:nvSpPr>
          <p:cNvPr id="12" name="Text Placeholder 10"/>
          <p:cNvSpPr>
            <a:spLocks noGrp="1"/>
          </p:cNvSpPr>
          <p:nvPr>
            <p:ph type="body" sz="quarter" idx="13"/>
          </p:nvPr>
        </p:nvSpPr>
        <p:spPr>
          <a:xfrm>
            <a:off x="1066800" y="6477000"/>
            <a:ext cx="3505200" cy="381000"/>
          </a:xfrm>
        </p:spPr>
        <p:txBody>
          <a:bodyPr anchor="ctr">
            <a:normAutofit/>
          </a:bodyPr>
          <a:lstStyle>
            <a:lvl1pPr algn="r">
              <a:buNone/>
              <a:defRPr lang="en-US" sz="1200" kern="1200" baseline="0" dirty="0">
                <a:solidFill>
                  <a:schemeClr val="bg1"/>
                </a:solidFill>
                <a:latin typeface="+mn-lt"/>
                <a:ea typeface="+mn-ea"/>
                <a:cs typeface="+mn-cs"/>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Click to edit Master text styles</a:t>
            </a:r>
          </a:p>
        </p:txBody>
      </p:sp>
      <p:sp>
        <p:nvSpPr>
          <p:cNvPr id="7" name="Date Placeholder 6"/>
          <p:cNvSpPr>
            <a:spLocks noGrp="1"/>
          </p:cNvSpPr>
          <p:nvPr>
            <p:ph type="dt" sz="half" idx="14"/>
          </p:nvPr>
        </p:nvSpPr>
        <p:spPr>
          <a:xfrm>
            <a:off x="0" y="6492875"/>
            <a:ext cx="1066800" cy="365125"/>
          </a:xfrm>
        </p:spPr>
        <p:txBody>
          <a:bodyPr/>
          <a:lstStyle>
            <a:lvl1pPr>
              <a:defRPr baseline="0" smtClean="0">
                <a:solidFill>
                  <a:schemeClr val="bg1"/>
                </a:solidFill>
              </a:defRPr>
            </a:lvl1pPr>
          </a:lstStyle>
          <a:p>
            <a:pPr>
              <a:defRPr/>
            </a:pPr>
            <a:endParaRPr lang="en-US"/>
          </a:p>
        </p:txBody>
      </p:sp>
      <p:sp>
        <p:nvSpPr>
          <p:cNvPr id="8" name="Footer Placeholder 7"/>
          <p:cNvSpPr>
            <a:spLocks noGrp="1"/>
          </p:cNvSpPr>
          <p:nvPr>
            <p:ph type="ftr" sz="quarter" idx="15"/>
          </p:nvPr>
        </p:nvSpPr>
        <p:spPr>
          <a:xfrm>
            <a:off x="4572000" y="6492875"/>
            <a:ext cx="3505200" cy="365125"/>
          </a:xfrm>
        </p:spPr>
        <p:txBody>
          <a:bodyPr/>
          <a:lstStyle>
            <a:lvl1pPr algn="l">
              <a:defRPr baseline="0" smtClean="0">
                <a:solidFill>
                  <a:schemeClr val="bg1"/>
                </a:solidFill>
              </a:defRPr>
            </a:lvl1pPr>
          </a:lstStyle>
          <a:p>
            <a:pPr>
              <a:defRPr/>
            </a:pPr>
            <a:r>
              <a:rPr lang="en-IE"/>
              <a:t>Preparing for Life at Age 9</a:t>
            </a:r>
            <a:endParaRPr lang="en-US" dirty="0"/>
          </a:p>
        </p:txBody>
      </p:sp>
      <p:sp>
        <p:nvSpPr>
          <p:cNvPr id="9" name="Slide Number Placeholder 8"/>
          <p:cNvSpPr>
            <a:spLocks noGrp="1"/>
          </p:cNvSpPr>
          <p:nvPr>
            <p:ph type="sldNum" sz="quarter" idx="16"/>
          </p:nvPr>
        </p:nvSpPr>
        <p:spPr>
          <a:xfrm>
            <a:off x="8077200" y="6492875"/>
            <a:ext cx="1066800" cy="365125"/>
          </a:xfrm>
        </p:spPr>
        <p:txBody>
          <a:bodyPr/>
          <a:lstStyle>
            <a:lvl1pPr>
              <a:defRPr baseline="0" smtClean="0">
                <a:solidFill>
                  <a:schemeClr val="bg1"/>
                </a:solidFill>
              </a:defRPr>
            </a:lvl1pPr>
          </a:lstStyle>
          <a:p>
            <a:pPr>
              <a:defRPr/>
            </a:pPr>
            <a:fld id="{0F8ABFDA-DAF0-4496-8136-3108F5781C5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p:cNvSpPr/>
          <p:nvPr/>
        </p:nvSpPr>
        <p:spPr>
          <a:xfrm>
            <a:off x="4572000" y="6477000"/>
            <a:ext cx="4572000" cy="381000"/>
          </a:xfrm>
          <a:prstGeom prst="rect">
            <a:avLst/>
          </a:prstGeom>
          <a:solidFill>
            <a:srgbClr val="3333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4" name="Rectangle 3"/>
          <p:cNvSpPr/>
          <p:nvPr userDrawn="1"/>
        </p:nvSpPr>
        <p:spPr>
          <a:xfrm>
            <a:off x="0" y="6477000"/>
            <a:ext cx="4572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10" name="Text Placeholder 10"/>
          <p:cNvSpPr>
            <a:spLocks noGrp="1"/>
          </p:cNvSpPr>
          <p:nvPr>
            <p:ph type="body" sz="quarter" idx="13"/>
          </p:nvPr>
        </p:nvSpPr>
        <p:spPr>
          <a:xfrm>
            <a:off x="1066800" y="6477000"/>
            <a:ext cx="3505200" cy="381000"/>
          </a:xfrm>
        </p:spPr>
        <p:txBody>
          <a:bodyPr anchor="ctr">
            <a:normAutofit/>
          </a:bodyPr>
          <a:lstStyle>
            <a:lvl1pPr algn="r">
              <a:buNone/>
              <a:defRPr lang="en-US" sz="1200" kern="1200" baseline="0" dirty="0">
                <a:solidFill>
                  <a:schemeClr val="bg1"/>
                </a:solidFill>
                <a:latin typeface="+mn-lt"/>
                <a:ea typeface="+mn-ea"/>
                <a:cs typeface="+mn-cs"/>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Click to edit Master text styles</a:t>
            </a:r>
          </a:p>
        </p:txBody>
      </p:sp>
      <p:sp>
        <p:nvSpPr>
          <p:cNvPr id="5" name="Date Placeholder 6"/>
          <p:cNvSpPr>
            <a:spLocks noGrp="1"/>
          </p:cNvSpPr>
          <p:nvPr>
            <p:ph type="dt" sz="half" idx="14"/>
          </p:nvPr>
        </p:nvSpPr>
        <p:spPr>
          <a:xfrm>
            <a:off x="0" y="6492875"/>
            <a:ext cx="1066800" cy="365125"/>
          </a:xfrm>
        </p:spPr>
        <p:txBody>
          <a:bodyPr/>
          <a:lstStyle>
            <a:lvl1pPr>
              <a:defRPr baseline="0" smtClean="0">
                <a:solidFill>
                  <a:schemeClr val="bg1"/>
                </a:solidFill>
              </a:defRPr>
            </a:lvl1pPr>
          </a:lstStyle>
          <a:p>
            <a:pPr>
              <a:defRPr/>
            </a:pPr>
            <a:endParaRPr lang="en-US"/>
          </a:p>
        </p:txBody>
      </p:sp>
      <p:sp>
        <p:nvSpPr>
          <p:cNvPr id="6" name="Footer Placeholder 7"/>
          <p:cNvSpPr>
            <a:spLocks noGrp="1"/>
          </p:cNvSpPr>
          <p:nvPr>
            <p:ph type="ftr" sz="quarter" idx="15"/>
          </p:nvPr>
        </p:nvSpPr>
        <p:spPr>
          <a:xfrm>
            <a:off x="4572000" y="6492875"/>
            <a:ext cx="3505200" cy="365125"/>
          </a:xfrm>
        </p:spPr>
        <p:txBody>
          <a:bodyPr/>
          <a:lstStyle>
            <a:lvl1pPr algn="l">
              <a:defRPr baseline="0" smtClean="0">
                <a:solidFill>
                  <a:schemeClr val="bg1"/>
                </a:solidFill>
              </a:defRPr>
            </a:lvl1pPr>
          </a:lstStyle>
          <a:p>
            <a:pPr>
              <a:defRPr/>
            </a:pPr>
            <a:r>
              <a:rPr lang="en-IE"/>
              <a:t>Preparing for Life at Age 9</a:t>
            </a:r>
            <a:endParaRPr lang="en-US" dirty="0"/>
          </a:p>
        </p:txBody>
      </p:sp>
      <p:sp>
        <p:nvSpPr>
          <p:cNvPr id="7" name="Slide Number Placeholder 8"/>
          <p:cNvSpPr>
            <a:spLocks noGrp="1"/>
          </p:cNvSpPr>
          <p:nvPr>
            <p:ph type="sldNum" sz="quarter" idx="16"/>
          </p:nvPr>
        </p:nvSpPr>
        <p:spPr>
          <a:xfrm>
            <a:off x="8077200" y="6492875"/>
            <a:ext cx="1066800" cy="365125"/>
          </a:xfrm>
        </p:spPr>
        <p:txBody>
          <a:bodyPr/>
          <a:lstStyle>
            <a:lvl1pPr>
              <a:defRPr baseline="0" smtClean="0">
                <a:solidFill>
                  <a:schemeClr val="bg1"/>
                </a:solidFill>
              </a:defRPr>
            </a:lvl1pPr>
          </a:lstStyle>
          <a:p>
            <a:pPr>
              <a:defRPr/>
            </a:pPr>
            <a:fld id="{E7C05FB1-C35B-4870-BC50-C1BF2D042AF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IE"/>
              <a:t>Preparing for Life at Age 9</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502A947-F0B9-4AC8-B617-2CA04D39997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IE"/>
              <a:t>Preparing for Life at Age 9</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DC05516-340B-459A-81CA-6701DA508FD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IE"/>
              <a:t>Preparing for Life at Age 9</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35EA575-3527-424C-A005-428A5216F81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r>
              <a:rPr lang="en-US" dirty="0"/>
              <a:t>Preparing for Life at Age 9</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67" r:id="rId7"/>
    <p:sldLayoutId id="2147483668" r:id="rId8"/>
    <p:sldLayoutId id="2147483669" r:id="rId9"/>
    <p:sldLayoutId id="2147483670" r:id="rId10"/>
  </p:sldLayoutIdLst>
  <p:hf hdr="0" ftr="0" dt="0"/>
  <p:txStyles>
    <p:titleStyle>
      <a:lvl1pPr algn="ctr" rtl="0" eaLnBrk="1" fontAlgn="base" hangingPunct="1">
        <a:spcBef>
          <a:spcPct val="0"/>
        </a:spcBef>
        <a:spcAft>
          <a:spcPct val="0"/>
        </a:spcAft>
        <a:defRPr sz="3600" kern="1200">
          <a:solidFill>
            <a:schemeClr val="tx1"/>
          </a:solidFill>
          <a:latin typeface="+mn-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2200" kern="1200">
          <a:solidFill>
            <a:schemeClr val="tx1"/>
          </a:solidFill>
          <a:latin typeface="+mj-lt"/>
          <a:ea typeface="+mn-ea"/>
          <a:cs typeface="+mn-cs"/>
        </a:defRPr>
      </a:lvl1pPr>
      <a:lvl2pPr marL="742950" indent="-285750" algn="l" rtl="0" eaLnBrk="1" fontAlgn="base" hangingPunct="1">
        <a:spcBef>
          <a:spcPct val="20000"/>
        </a:spcBef>
        <a:spcAft>
          <a:spcPct val="0"/>
        </a:spcAft>
        <a:buFont typeface="Arial" charset="0"/>
        <a:buChar char="–"/>
        <a:defRPr sz="2000" kern="1200">
          <a:solidFill>
            <a:schemeClr val="tx1"/>
          </a:solidFill>
          <a:latin typeface="+mj-lt"/>
          <a:ea typeface="+mn-ea"/>
          <a:cs typeface="+mn-cs"/>
        </a:defRPr>
      </a:lvl2pPr>
      <a:lvl3pPr marL="1143000" indent="-228600" algn="l" rtl="0" eaLnBrk="1" fontAlgn="base" hangingPunct="1">
        <a:spcBef>
          <a:spcPct val="20000"/>
        </a:spcBef>
        <a:spcAft>
          <a:spcPct val="0"/>
        </a:spcAft>
        <a:buFont typeface="Arial" charset="0"/>
        <a:buChar char="•"/>
        <a:defRPr sz="1800" kern="1200">
          <a:solidFill>
            <a:schemeClr val="tx1"/>
          </a:solidFill>
          <a:latin typeface="+mj-lt"/>
          <a:ea typeface="+mn-ea"/>
          <a:cs typeface="+mn-cs"/>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mj-lt"/>
          <a:ea typeface="+mn-ea"/>
          <a:cs typeface="+mn-cs"/>
        </a:defRPr>
      </a:lvl4pPr>
      <a:lvl5pPr marL="2057400" indent="-228600" algn="l" rtl="0" eaLnBrk="1" fontAlgn="base" hangingPunct="1">
        <a:spcBef>
          <a:spcPct val="20000"/>
        </a:spcBef>
        <a:spcAft>
          <a:spcPct val="0"/>
        </a:spcAft>
        <a:buFont typeface="Arial"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E"/>
              <a:t>Preparing for Life at Age 9</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9D45FD-0781-4A24-8878-99BFE2F4FED1}" type="slidenum">
              <a:rPr lang="en-IE" smtClean="0"/>
              <a:t>‹#›</a:t>
            </a:fld>
            <a:endParaRPr lang="en-IE"/>
          </a:p>
        </p:txBody>
      </p:sp>
    </p:spTree>
    <p:extLst>
      <p:ext uri="{BB962C8B-B14F-4D97-AF65-F5344CB8AC3E}">
        <p14:creationId xmlns:p14="http://schemas.microsoft.com/office/powerpoint/2010/main" val="78685597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cehd.uchicago.edu/creciendojuntos" TargetMode="External"/><Relationship Id="rId3" Type="http://schemas.openxmlformats.org/officeDocument/2006/relationships/image" Target="../media/image43.jpeg"/><Relationship Id="rId7" Type="http://schemas.openxmlformats.org/officeDocument/2006/relationships/hyperlink" Target="http://geary.ucd.ie/preparingforlife/" TargetMode="External"/><Relationship Id="rId12"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mailto:wailbhe.booth@ucd.ieww.preparingforlife.com" TargetMode="External"/><Relationship Id="rId11" Type="http://schemas.openxmlformats.org/officeDocument/2006/relationships/image" Target="../media/image47.png"/><Relationship Id="rId5" Type="http://schemas.openxmlformats.org/officeDocument/2006/relationships/hyperlink" Target="mailto:deirdre.coy@ucdconnect.ie" TargetMode="External"/><Relationship Id="rId10" Type="http://schemas.openxmlformats.org/officeDocument/2006/relationships/image" Target="../media/image46.png"/><Relationship Id="rId4" Type="http://schemas.openxmlformats.org/officeDocument/2006/relationships/image" Target="../media/image44.jpeg"/><Relationship Id="rId9"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6.xml"/><Relationship Id="rId16"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15"/>
          <p:cNvSpPr>
            <a:spLocks noGrp="1"/>
          </p:cNvSpPr>
          <p:nvPr>
            <p:ph type="ctrTitle"/>
          </p:nvPr>
        </p:nvSpPr>
        <p:spPr>
          <a:xfrm>
            <a:off x="899592" y="1602355"/>
            <a:ext cx="7772400" cy="838200"/>
          </a:xfrm>
        </p:spPr>
        <p:txBody>
          <a:bodyPr/>
          <a:lstStyle/>
          <a:p>
            <a:r>
              <a:rPr lang="en-IE" dirty="0">
                <a:latin typeface="Calibri" panose="020F0502020204030204" pitchFamily="34" charset="0"/>
              </a:rPr>
              <a:t>Preparing for Life at Age 14</a:t>
            </a:r>
            <a:endParaRPr lang="en-US" dirty="0"/>
          </a:p>
        </p:txBody>
      </p:sp>
      <p:sp>
        <p:nvSpPr>
          <p:cNvPr id="4" name="Slide Number Placeholder 3"/>
          <p:cNvSpPr>
            <a:spLocks noGrp="1"/>
          </p:cNvSpPr>
          <p:nvPr>
            <p:ph type="sldNum" sz="quarter" idx="12"/>
          </p:nvPr>
        </p:nvSpPr>
        <p:spPr/>
        <p:txBody>
          <a:bodyPr/>
          <a:lstStyle/>
          <a:p>
            <a:fld id="{C06CB4F1-E69D-4458-B775-B121381A0F56}" type="slidenum">
              <a:rPr lang="en-US" smtClean="0"/>
              <a:pPr/>
              <a:t>1</a:t>
            </a:fld>
            <a:endParaRPr lang="en-US" dirty="0"/>
          </a:p>
        </p:txBody>
      </p:sp>
      <p:sp>
        <p:nvSpPr>
          <p:cNvPr id="6" name="TextBox 5"/>
          <p:cNvSpPr txBox="1"/>
          <p:nvPr/>
        </p:nvSpPr>
        <p:spPr>
          <a:xfrm>
            <a:off x="2411760" y="2924944"/>
            <a:ext cx="4608512" cy="2062103"/>
          </a:xfrm>
          <a:prstGeom prst="rect">
            <a:avLst/>
          </a:prstGeom>
          <a:noFill/>
        </p:spPr>
        <p:txBody>
          <a:bodyPr wrap="square" rtlCol="0">
            <a:spAutoFit/>
          </a:bodyPr>
          <a:lstStyle/>
          <a:p>
            <a:pPr algn="ctr"/>
            <a:r>
              <a:rPr lang="en-US" sz="2400" dirty="0">
                <a:latin typeface="+mj-lt"/>
                <a:cs typeface="Times New Roman" panose="02020603050405020304" pitchFamily="18" charset="0"/>
              </a:rPr>
              <a:t>Professor Orla Doyle </a:t>
            </a:r>
          </a:p>
          <a:p>
            <a:pPr algn="ctr"/>
            <a:r>
              <a:rPr lang="en-US" sz="2400" dirty="0">
                <a:latin typeface="+mj-lt"/>
                <a:cs typeface="Times New Roman" panose="02020603050405020304" pitchFamily="18" charset="0"/>
              </a:rPr>
              <a:t>University College Dublin</a:t>
            </a:r>
          </a:p>
          <a:p>
            <a:pPr algn="ctr"/>
            <a:endParaRPr lang="en-US" sz="1600" b="1" dirty="0">
              <a:latin typeface="+mj-lt"/>
              <a:cs typeface="Times New Roman" panose="02020603050405020304" pitchFamily="18" charset="0"/>
            </a:endParaRPr>
          </a:p>
          <a:p>
            <a:pPr algn="ctr"/>
            <a:r>
              <a:rPr lang="en-IE" sz="1600" b="1" dirty="0"/>
              <a:t> 23</a:t>
            </a:r>
            <a:r>
              <a:rPr lang="en-IE" sz="1600" b="1" baseline="30000" dirty="0"/>
              <a:t>rd</a:t>
            </a:r>
            <a:r>
              <a:rPr lang="en-IE" sz="1600" b="1" dirty="0"/>
              <a:t> May 2025 </a:t>
            </a:r>
          </a:p>
          <a:p>
            <a:pPr algn="ctr"/>
            <a:endParaRPr lang="en-US" sz="2400" b="1" dirty="0">
              <a:latin typeface="+mj-lt"/>
              <a:cs typeface="Times New Roman" panose="02020603050405020304" pitchFamily="18" charset="0"/>
            </a:endParaRPr>
          </a:p>
          <a:p>
            <a:pPr algn="ctr"/>
            <a:endParaRPr lang="en-US" sz="2400" b="1" dirty="0">
              <a:latin typeface="+mj-lt"/>
              <a:cs typeface="Times New Roman" panose="02020603050405020304" pitchFamily="18" charset="0"/>
            </a:endParaRPr>
          </a:p>
        </p:txBody>
      </p:sp>
      <p:sp>
        <p:nvSpPr>
          <p:cNvPr id="9" name="Rectangle 8"/>
          <p:cNvSpPr/>
          <p:nvPr/>
        </p:nvSpPr>
        <p:spPr>
          <a:xfrm>
            <a:off x="2843808" y="6597352"/>
            <a:ext cx="1728192" cy="216024"/>
          </a:xfrm>
          <a:prstGeom prst="rect">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2906274"/>
            <a:ext cx="720080" cy="1057249"/>
          </a:xfrm>
          <a:prstGeom prst="rect">
            <a:avLst/>
          </a:prstGeom>
        </p:spPr>
      </p:pic>
      <p:pic>
        <p:nvPicPr>
          <p:cNvPr id="2" name="Picture 1">
            <a:extLst>
              <a:ext uri="{FF2B5EF4-FFF2-40B4-BE49-F238E27FC236}">
                <a16:creationId xmlns:a16="http://schemas.microsoft.com/office/drawing/2014/main" id="{1207ED92-A59F-72D0-CA88-79F7B2405D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9012" y="5594658"/>
            <a:ext cx="589895" cy="490754"/>
          </a:xfrm>
          <a:prstGeom prst="rect">
            <a:avLst/>
          </a:prstGeom>
          <a:ln>
            <a:noFill/>
          </a:ln>
          <a:effectLst>
            <a:softEdge rad="112500"/>
          </a:effectLst>
        </p:spPr>
      </p:pic>
      <p:pic>
        <p:nvPicPr>
          <p:cNvPr id="3" name="Picture 4">
            <a:extLst>
              <a:ext uri="{FF2B5EF4-FFF2-40B4-BE49-F238E27FC236}">
                <a16:creationId xmlns:a16="http://schemas.microsoft.com/office/drawing/2014/main" id="{5AF246DC-EC45-E021-85DE-D1506334BB3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979"/>
          <a:stretch/>
        </p:blipFill>
        <p:spPr bwMode="auto">
          <a:xfrm>
            <a:off x="2086504" y="5445224"/>
            <a:ext cx="648072" cy="6401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S:\SharedFolders\ARTS\Geary\PFL\PFL Reports\Impact Evaluation\48 Month Report\Bennet_48Month_Report_PFL\IMG01019-20120729-1309.jpg">
            <a:extLst>
              <a:ext uri="{FF2B5EF4-FFF2-40B4-BE49-F238E27FC236}">
                <a16:creationId xmlns:a16="http://schemas.microsoft.com/office/drawing/2014/main" id="{14A3BCDC-1902-5BCE-834F-D98110F4CC5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4383" y="5149198"/>
            <a:ext cx="1293721" cy="9702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4E44B41-6212-76F9-7628-21791A08CE8C}"/>
              </a:ext>
            </a:extLst>
          </p:cNvPr>
          <p:cNvPicPr>
            <a:picLocks noChangeAspect="1"/>
          </p:cNvPicPr>
          <p:nvPr/>
        </p:nvPicPr>
        <p:blipFill>
          <a:blip r:embed="rId7"/>
          <a:stretch>
            <a:fillRect/>
          </a:stretch>
        </p:blipFill>
        <p:spPr>
          <a:xfrm>
            <a:off x="5804305" y="4797838"/>
            <a:ext cx="1383333" cy="1383333"/>
          </a:xfrm>
          <a:prstGeom prst="rect">
            <a:avLst/>
          </a:prstGeom>
          <a:ln>
            <a:noFill/>
          </a:ln>
          <a:effectLst>
            <a:softEdge rad="112500"/>
          </a:effectLst>
        </p:spPr>
      </p:pic>
      <p:pic>
        <p:nvPicPr>
          <p:cNvPr id="10" name="Picture 9">
            <a:extLst>
              <a:ext uri="{FF2B5EF4-FFF2-40B4-BE49-F238E27FC236}">
                <a16:creationId xmlns:a16="http://schemas.microsoft.com/office/drawing/2014/main" id="{3C8AFDF7-65FC-59D7-F476-107E78FD738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7208546" y="4553928"/>
            <a:ext cx="1992746" cy="1494560"/>
          </a:xfrm>
          <a:prstGeom prst="rect">
            <a:avLst/>
          </a:prstGeom>
          <a:effectLst>
            <a:softEdge rad="190500"/>
          </a:effectLst>
        </p:spPr>
      </p:pic>
      <p:pic>
        <p:nvPicPr>
          <p:cNvPr id="11" name="Picture 4" descr="C:\Users\omdoyle\Dropbox\Northside\36 Month Report\Bennett pics\IMG_2356.JPG">
            <a:extLst>
              <a:ext uri="{FF2B5EF4-FFF2-40B4-BE49-F238E27FC236}">
                <a16:creationId xmlns:a16="http://schemas.microsoft.com/office/drawing/2014/main" id="{39F8EC31-F619-3AA9-6B2F-B342C4F53B6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01942" y="5301208"/>
            <a:ext cx="1227423" cy="8182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14" descr="A logo for a charity&#10;&#10;AI-generated content may be incorrect.">
            <a:extLst>
              <a:ext uri="{FF2B5EF4-FFF2-40B4-BE49-F238E27FC236}">
                <a16:creationId xmlns:a16="http://schemas.microsoft.com/office/drawing/2014/main" id="{44616224-C070-A891-33D8-5D615EBD5A3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18043" y="2943013"/>
            <a:ext cx="2334722" cy="97998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0D755-E112-F1B7-B55E-9474BB190C0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5C48AD-E178-8E4D-AC08-67B079C9E6BC}"/>
              </a:ext>
            </a:extLst>
          </p:cNvPr>
          <p:cNvSpPr>
            <a:spLocks noGrp="1"/>
          </p:cNvSpPr>
          <p:nvPr>
            <p:ph idx="1"/>
          </p:nvPr>
        </p:nvSpPr>
        <p:spPr/>
        <p:txBody>
          <a:bodyPr/>
          <a:lstStyle/>
          <a:p>
            <a:pPr>
              <a:spcBef>
                <a:spcPts val="0"/>
              </a:spcBef>
              <a:buClr>
                <a:srgbClr val="003300"/>
              </a:buClr>
              <a:buSzPct val="100000"/>
              <a:buFont typeface="Arial" panose="020B0604020202020204" pitchFamily="34" charset="0"/>
              <a:buChar char="•"/>
            </a:pPr>
            <a:r>
              <a:rPr lang="en-GB" i="1" dirty="0"/>
              <a:t>PFL</a:t>
            </a:r>
            <a:r>
              <a:rPr lang="en-GB" dirty="0"/>
              <a:t> had a sizeable impact on cognitive skills and achievement tests 5 years after finishing the programme</a:t>
            </a:r>
          </a:p>
          <a:p>
            <a:pPr marL="457200" indent="-457200">
              <a:spcBef>
                <a:spcPts val="0"/>
              </a:spcBef>
              <a:buClr>
                <a:schemeClr val="tx1"/>
              </a:buClr>
              <a:buSzPct val="100000"/>
              <a:buFont typeface="+mj-lt"/>
              <a:buAutoNum type="arabicPeriod"/>
            </a:pPr>
            <a:endParaRPr lang="en-US" sz="2000" dirty="0">
              <a:cs typeface="Calibri" panose="020F0502020204030204" pitchFamily="34" charset="0"/>
            </a:endParaRPr>
          </a:p>
          <a:p>
            <a:pPr marL="857250" lvl="1" indent="-457200">
              <a:spcBef>
                <a:spcPts val="0"/>
              </a:spcBef>
              <a:buClr>
                <a:schemeClr val="tx1"/>
              </a:buClr>
              <a:buSzPct val="100000"/>
              <a:buFont typeface="+mj-lt"/>
              <a:buAutoNum type="arabicPeriod"/>
            </a:pPr>
            <a:r>
              <a:rPr lang="en-IE" dirty="0"/>
              <a:t>Raised overall cognitive skills by 0.67SD &amp; math/reading scores by 0.40-0.50SDs</a:t>
            </a:r>
          </a:p>
          <a:p>
            <a:pPr marL="857250" lvl="1" indent="-457200">
              <a:spcBef>
                <a:spcPts val="0"/>
              </a:spcBef>
              <a:buClr>
                <a:schemeClr val="tx1"/>
              </a:buClr>
              <a:buSzPct val="100000"/>
              <a:buFont typeface="+mj-lt"/>
              <a:buAutoNum type="arabicPeriod"/>
            </a:pPr>
            <a:endParaRPr lang="en-US" dirty="0">
              <a:cs typeface="Calibri" panose="020F0502020204030204" pitchFamily="34" charset="0"/>
            </a:endParaRPr>
          </a:p>
          <a:p>
            <a:pPr marL="857250" lvl="1" indent="-457200">
              <a:spcBef>
                <a:spcPts val="0"/>
              </a:spcBef>
              <a:buClr>
                <a:srgbClr val="003300"/>
              </a:buClr>
              <a:buSzPct val="100000"/>
              <a:buFont typeface="+mj-lt"/>
              <a:buAutoNum type="arabicPeriod"/>
            </a:pPr>
            <a:r>
              <a:rPr lang="en-US" dirty="0"/>
              <a:t>No effect on socio-emotional outcomes </a:t>
            </a:r>
          </a:p>
          <a:p>
            <a:pPr marL="857250" lvl="1" indent="-457200">
              <a:spcBef>
                <a:spcPts val="0"/>
              </a:spcBef>
              <a:buClr>
                <a:srgbClr val="003300"/>
              </a:buClr>
              <a:buSzPct val="100000"/>
              <a:buFont typeface="+mj-lt"/>
              <a:buAutoNum type="arabicPeriod"/>
            </a:pPr>
            <a:endParaRPr lang="en-US" dirty="0"/>
          </a:p>
          <a:p>
            <a:pPr marL="857250" lvl="1" indent="-457200">
              <a:spcBef>
                <a:spcPts val="0"/>
              </a:spcBef>
              <a:buClr>
                <a:srgbClr val="003300"/>
              </a:buClr>
              <a:buSzPct val="100000"/>
              <a:buFont typeface="+mj-lt"/>
              <a:buAutoNum type="arabicPeriod"/>
            </a:pPr>
            <a:r>
              <a:rPr lang="en-US" dirty="0"/>
              <a:t>No effect on health outcomes</a:t>
            </a:r>
          </a:p>
          <a:p>
            <a:pPr marL="857250" lvl="1" indent="-457200">
              <a:spcBef>
                <a:spcPts val="0"/>
              </a:spcBef>
              <a:buClr>
                <a:srgbClr val="003300"/>
              </a:buClr>
              <a:buSzPct val="100000"/>
              <a:buFont typeface="+mj-lt"/>
              <a:buAutoNum type="arabicPeriod"/>
            </a:pPr>
            <a:endParaRPr lang="en-US" sz="1800" dirty="0"/>
          </a:p>
          <a:p>
            <a:pPr marL="400050" lvl="1" indent="0">
              <a:spcBef>
                <a:spcPts val="0"/>
              </a:spcBef>
              <a:buClr>
                <a:srgbClr val="003300"/>
              </a:buClr>
              <a:buSzPct val="100000"/>
              <a:buNone/>
            </a:pPr>
            <a:endParaRPr lang="en-US" sz="1800" dirty="0"/>
          </a:p>
          <a:p>
            <a:pPr>
              <a:spcBef>
                <a:spcPts val="0"/>
              </a:spcBef>
              <a:buSzPct val="70000"/>
            </a:pPr>
            <a:endParaRPr lang="en-IE" sz="2000" dirty="0"/>
          </a:p>
          <a:p>
            <a:endParaRPr lang="en-IE" dirty="0"/>
          </a:p>
        </p:txBody>
      </p:sp>
      <p:sp>
        <p:nvSpPr>
          <p:cNvPr id="3" name="Title 2">
            <a:extLst>
              <a:ext uri="{FF2B5EF4-FFF2-40B4-BE49-F238E27FC236}">
                <a16:creationId xmlns:a16="http://schemas.microsoft.com/office/drawing/2014/main" id="{7BA5291A-5E48-05F6-8AB1-F41B0F46ACFC}"/>
              </a:ext>
            </a:extLst>
          </p:cNvPr>
          <p:cNvSpPr>
            <a:spLocks noGrp="1"/>
          </p:cNvSpPr>
          <p:nvPr>
            <p:ph type="title"/>
          </p:nvPr>
        </p:nvSpPr>
        <p:spPr/>
        <p:txBody>
          <a:bodyPr/>
          <a:lstStyle/>
          <a:p>
            <a:r>
              <a:rPr lang="en-IE" dirty="0"/>
              <a:t>What did we find at Age 9?</a:t>
            </a:r>
          </a:p>
        </p:txBody>
      </p:sp>
      <p:sp>
        <p:nvSpPr>
          <p:cNvPr id="5" name="Slide Number Placeholder 4">
            <a:extLst>
              <a:ext uri="{FF2B5EF4-FFF2-40B4-BE49-F238E27FC236}">
                <a16:creationId xmlns:a16="http://schemas.microsoft.com/office/drawing/2014/main" id="{7EADE9EE-1707-CB83-6596-79247523425D}"/>
              </a:ext>
            </a:extLst>
          </p:cNvPr>
          <p:cNvSpPr>
            <a:spLocks noGrp="1"/>
          </p:cNvSpPr>
          <p:nvPr>
            <p:ph type="sldNum" sz="quarter" idx="12"/>
          </p:nvPr>
        </p:nvSpPr>
        <p:spPr/>
        <p:txBody>
          <a:bodyPr/>
          <a:lstStyle/>
          <a:p>
            <a:pPr>
              <a:defRPr/>
            </a:pPr>
            <a:fld id="{5BC7FEBF-A170-470C-A369-F0D066FB58E5}" type="slidenum">
              <a:rPr lang="en-US" smtClean="0"/>
              <a:pPr>
                <a:defRPr/>
              </a:pPr>
              <a:t>10</a:t>
            </a:fld>
            <a:endParaRPr lang="en-US"/>
          </a:p>
        </p:txBody>
      </p:sp>
      <p:sp>
        <p:nvSpPr>
          <p:cNvPr id="6" name="TextBox 5">
            <a:extLst>
              <a:ext uri="{FF2B5EF4-FFF2-40B4-BE49-F238E27FC236}">
                <a16:creationId xmlns:a16="http://schemas.microsoft.com/office/drawing/2014/main" id="{1E981F6D-47D1-7C3C-2308-8C52F6F3B241}"/>
              </a:ext>
            </a:extLst>
          </p:cNvPr>
          <p:cNvSpPr txBox="1"/>
          <p:nvPr/>
        </p:nvSpPr>
        <p:spPr>
          <a:xfrm>
            <a:off x="0" y="6215876"/>
            <a:ext cx="9468544" cy="276999"/>
          </a:xfrm>
          <a:prstGeom prst="rect">
            <a:avLst/>
          </a:prstGeom>
          <a:noFill/>
        </p:spPr>
        <p:txBody>
          <a:bodyPr wrap="square">
            <a:spAutoFit/>
          </a:bodyPr>
          <a:lstStyle/>
          <a:p>
            <a:r>
              <a:rPr lang="en-IE" sz="1200" dirty="0">
                <a:solidFill>
                  <a:schemeClr val="accent6">
                    <a:lumMod val="75000"/>
                  </a:schemeClr>
                </a:solidFill>
                <a:effectLst/>
                <a:latin typeface="+mn-lt"/>
                <a:ea typeface="Times New Roman" panose="02020603050405020304" pitchFamily="18" charset="0"/>
              </a:rPr>
              <a:t>Doyle, O (2024). “Can Early Intervention have a Sustained Effect on Human Capital?” </a:t>
            </a:r>
            <a:r>
              <a:rPr lang="en-IE" sz="1200" i="1" dirty="0">
                <a:solidFill>
                  <a:schemeClr val="accent6">
                    <a:lumMod val="75000"/>
                  </a:schemeClr>
                </a:solidFill>
                <a:effectLst/>
                <a:latin typeface="+mn-lt"/>
                <a:ea typeface="Times New Roman" panose="02020603050405020304" pitchFamily="18" charset="0"/>
              </a:rPr>
              <a:t>Journal of Human Resources,</a:t>
            </a:r>
            <a:r>
              <a:rPr lang="en-IE" sz="1200" i="1" dirty="0">
                <a:solidFill>
                  <a:schemeClr val="accent6">
                    <a:lumMod val="75000"/>
                  </a:schemeClr>
                </a:solidFill>
                <a:latin typeface="+mn-lt"/>
                <a:ea typeface="Times New Roman" panose="02020603050405020304" pitchFamily="18" charset="0"/>
              </a:rPr>
              <a:t> </a:t>
            </a:r>
            <a:r>
              <a:rPr lang="en-IE" sz="1200" dirty="0">
                <a:solidFill>
                  <a:schemeClr val="accent6">
                    <a:lumMod val="75000"/>
                  </a:schemeClr>
                </a:solidFill>
                <a:latin typeface="+mn-lt"/>
                <a:ea typeface="Times New Roman" panose="02020603050405020304" pitchFamily="18" charset="0"/>
              </a:rPr>
              <a:t>59(5).</a:t>
            </a:r>
            <a:r>
              <a:rPr lang="en-IE" sz="1200" b="1" dirty="0">
                <a:solidFill>
                  <a:schemeClr val="accent6">
                    <a:lumMod val="75000"/>
                  </a:schemeClr>
                </a:solidFill>
                <a:effectLst/>
                <a:latin typeface="+mn-lt"/>
                <a:ea typeface="Times New Roman" panose="02020603050405020304" pitchFamily="18" charset="0"/>
              </a:rPr>
              <a:t> </a:t>
            </a:r>
            <a:endParaRPr lang="en-IE" sz="1200" dirty="0">
              <a:solidFill>
                <a:schemeClr val="accent6">
                  <a:lumMod val="75000"/>
                </a:schemeClr>
              </a:solidFill>
              <a:latin typeface="+mn-lt"/>
            </a:endParaRPr>
          </a:p>
        </p:txBody>
      </p:sp>
      <p:pic>
        <p:nvPicPr>
          <p:cNvPr id="7" name="Picture 6" descr="A child reading a book&#10;&#10;AI-generated content may be incorrect.">
            <a:extLst>
              <a:ext uri="{FF2B5EF4-FFF2-40B4-BE49-F238E27FC236}">
                <a16:creationId xmlns:a16="http://schemas.microsoft.com/office/drawing/2014/main" id="{65B9B81F-8DC8-522F-324C-FB057228DE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4104456"/>
            <a:ext cx="1988840" cy="1988840"/>
          </a:xfrm>
          <a:prstGeom prst="ellipse">
            <a:avLst/>
          </a:prstGeom>
          <a:ln>
            <a:noFill/>
          </a:ln>
          <a:effectLst>
            <a:softEdge rad="112500"/>
          </a:effectLst>
        </p:spPr>
      </p:pic>
    </p:spTree>
    <p:extLst>
      <p:ext uri="{BB962C8B-B14F-4D97-AF65-F5344CB8AC3E}">
        <p14:creationId xmlns:p14="http://schemas.microsoft.com/office/powerpoint/2010/main" val="1409678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8720"/>
            <a:ext cx="9007642" cy="743953"/>
          </a:xfrm>
        </p:spPr>
        <p:txBody>
          <a:bodyPr/>
          <a:lstStyle/>
          <a:p>
            <a:pPr>
              <a:spcBef>
                <a:spcPts val="0"/>
              </a:spcBef>
            </a:pPr>
            <a:r>
              <a:rPr lang="en-IE" dirty="0">
                <a:latin typeface="Calibri" panose="020F0502020204030204" pitchFamily="34" charset="0"/>
                <a:cs typeface="Calibri" panose="020F0502020204030204" pitchFamily="34" charset="0"/>
              </a:rPr>
              <a:t>Tracking the </a:t>
            </a:r>
            <a:r>
              <a:rPr lang="en-IE" i="1" dirty="0">
                <a:latin typeface="Calibri" panose="020F0502020204030204" pitchFamily="34" charset="0"/>
                <a:cs typeface="Calibri" panose="020F0502020204030204" pitchFamily="34" charset="0"/>
              </a:rPr>
              <a:t>PFL</a:t>
            </a:r>
            <a:r>
              <a:rPr lang="en-IE" dirty="0">
                <a:latin typeface="Calibri" panose="020F0502020204030204" pitchFamily="34" charset="0"/>
                <a:cs typeface="Calibri" panose="020F0502020204030204" pitchFamily="34" charset="0"/>
              </a:rPr>
              <a:t> Cohort at Age 14 </a:t>
            </a:r>
            <a:br>
              <a:rPr lang="en-IE" sz="3200" dirty="0">
                <a:solidFill>
                  <a:schemeClr val="tx2"/>
                </a:solidFill>
                <a:latin typeface="Calibri" panose="020F0502020204030204" pitchFamily="34" charset="0"/>
                <a:cs typeface="Calibri" panose="020F0502020204030204" pitchFamily="34" charset="0"/>
              </a:rPr>
            </a:br>
            <a:endParaRPr lang="en-IE" sz="3200" dirty="0">
              <a:solidFill>
                <a:schemeClr val="tx2"/>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75817" y="1981201"/>
            <a:ext cx="7807326" cy="4095928"/>
          </a:xfrm>
        </p:spPr>
        <p:txBody>
          <a:bodyPr>
            <a:noAutofit/>
          </a:bodyPr>
          <a:lstStyle/>
          <a:p>
            <a:pPr marL="228600" lvl="2" indent="0">
              <a:lnSpc>
                <a:spcPct val="110000"/>
              </a:lnSpc>
              <a:spcBef>
                <a:spcPts val="0"/>
              </a:spcBef>
              <a:buNone/>
            </a:pPr>
            <a:endParaRPr lang="en-IE" sz="2000" dirty="0">
              <a:solidFill>
                <a:srgbClr val="002060"/>
              </a:solidFill>
              <a:latin typeface="Calibri" pitchFamily="34" charset="0"/>
              <a:cs typeface="Calibri" pitchFamily="34" charset="0"/>
            </a:endParaRPr>
          </a:p>
          <a:p>
            <a:pPr>
              <a:lnSpc>
                <a:spcPct val="110000"/>
              </a:lnSpc>
              <a:spcBef>
                <a:spcPts val="0"/>
              </a:spcBef>
            </a:pPr>
            <a:endParaRPr lang="en-IE" b="1" dirty="0">
              <a:solidFill>
                <a:schemeClr val="accent2"/>
              </a:solidFill>
              <a:latin typeface="Calibri" pitchFamily="34" charset="0"/>
              <a:cs typeface="Calibri" pitchFamily="34" charset="0"/>
            </a:endParaRPr>
          </a:p>
        </p:txBody>
      </p:sp>
      <p:sp>
        <p:nvSpPr>
          <p:cNvPr id="5" name="TextBox 4"/>
          <p:cNvSpPr txBox="1"/>
          <p:nvPr/>
        </p:nvSpPr>
        <p:spPr>
          <a:xfrm>
            <a:off x="611560" y="1628800"/>
            <a:ext cx="7514795" cy="1323439"/>
          </a:xfrm>
          <a:prstGeom prst="rect">
            <a:avLst/>
          </a:prstGeom>
          <a:noFill/>
          <a:ln w="25400">
            <a:solidFill>
              <a:schemeClr val="accent6">
                <a:lumMod val="50000"/>
              </a:schemeClr>
            </a:solidFill>
          </a:ln>
        </p:spPr>
        <p:txBody>
          <a:bodyPr wrap="square" rtlCol="0">
            <a:spAutoFit/>
          </a:bodyPr>
          <a:lstStyle/>
          <a:p>
            <a:pPr marL="82296" indent="0" algn="ctr">
              <a:buNone/>
            </a:pPr>
            <a:r>
              <a:rPr lang="en-GB" sz="3200" b="1" dirty="0">
                <a:solidFill>
                  <a:schemeClr val="accent6">
                    <a:lumMod val="75000"/>
                  </a:schemeClr>
                </a:solidFill>
                <a:latin typeface="Calibri" panose="020F0502020204030204" pitchFamily="34" charset="0"/>
              </a:rPr>
              <a:t>Aim </a:t>
            </a:r>
          </a:p>
          <a:p>
            <a:pPr marL="82296" indent="0" algn="ctr">
              <a:buNone/>
            </a:pPr>
            <a:r>
              <a:rPr lang="en-IE" sz="2400" dirty="0">
                <a:latin typeface="Calibri" pitchFamily="34" charset="0"/>
                <a:cs typeface="Calibri" pitchFamily="34" charset="0"/>
              </a:rPr>
              <a:t>To track the continuity or dissolution of treatment effects at Age 14</a:t>
            </a:r>
            <a:endParaRPr lang="en-IE" dirty="0"/>
          </a:p>
        </p:txBody>
      </p:sp>
      <p:sp>
        <p:nvSpPr>
          <p:cNvPr id="9" name="Content Placeholder 2"/>
          <p:cNvSpPr txBox="1">
            <a:spLocks/>
          </p:cNvSpPr>
          <p:nvPr/>
        </p:nvSpPr>
        <p:spPr>
          <a:xfrm>
            <a:off x="467544" y="3140968"/>
            <a:ext cx="8291265" cy="2489010"/>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73075" indent="-342900">
              <a:spcBef>
                <a:spcPts val="0"/>
              </a:spcBef>
              <a:buClr>
                <a:srgbClr val="003300"/>
              </a:buClr>
              <a:buSzPct val="100000"/>
              <a:buFont typeface="Arial" panose="020B0604020202020204" pitchFamily="34" charset="0"/>
              <a:buChar char="•"/>
            </a:pPr>
            <a:r>
              <a:rPr lang="en-IE" dirty="0">
                <a:solidFill>
                  <a:schemeClr val="tx1"/>
                </a:solidFill>
                <a:cs typeface="Calibri"/>
              </a:rPr>
              <a:t>Relatively few follow-ups of home visiting programmes into adolescence - </a:t>
            </a:r>
            <a:r>
              <a:rPr lang="en-IE" dirty="0">
                <a:solidFill>
                  <a:schemeClr val="tx1"/>
                </a:solidFill>
              </a:rPr>
              <a:t>with few exceptions, no impact on child outcomes</a:t>
            </a:r>
          </a:p>
          <a:p>
            <a:pPr marL="473075" indent="-342900">
              <a:spcBef>
                <a:spcPts val="0"/>
              </a:spcBef>
              <a:buClr>
                <a:srgbClr val="003300"/>
              </a:buClr>
              <a:buSzPct val="100000"/>
              <a:buFont typeface="Arial" panose="020B0604020202020204" pitchFamily="34" charset="0"/>
              <a:buChar char="•"/>
            </a:pPr>
            <a:endParaRPr lang="en-IE" sz="1600" b="1" dirty="0">
              <a:solidFill>
                <a:schemeClr val="tx1"/>
              </a:solidFill>
            </a:endParaRPr>
          </a:p>
          <a:p>
            <a:pPr marL="473075" indent="-342900">
              <a:spcBef>
                <a:spcPts val="0"/>
              </a:spcBef>
              <a:buClr>
                <a:srgbClr val="003300"/>
              </a:buClr>
              <a:buSzPct val="100000"/>
              <a:buFont typeface="Arial" panose="020B0604020202020204" pitchFamily="34" charset="0"/>
              <a:buChar char="•"/>
            </a:pPr>
            <a:r>
              <a:rPr lang="en-US" b="1" dirty="0">
                <a:solidFill>
                  <a:schemeClr val="accent6">
                    <a:lumMod val="75000"/>
                  </a:schemeClr>
                </a:solidFill>
              </a:rPr>
              <a:t>Data collection period</a:t>
            </a:r>
            <a:r>
              <a:rPr lang="en-US" dirty="0">
                <a:solidFill>
                  <a:schemeClr val="accent6">
                    <a:lumMod val="75000"/>
                  </a:schemeClr>
                </a:solidFill>
              </a:rPr>
              <a:t>:  </a:t>
            </a:r>
            <a:r>
              <a:rPr lang="en-US" dirty="0">
                <a:solidFill>
                  <a:schemeClr val="tx1"/>
                </a:solidFill>
              </a:rPr>
              <a:t>Feb-Aug 2024</a:t>
            </a:r>
          </a:p>
          <a:p>
            <a:pPr marL="473075" indent="-342900">
              <a:spcBef>
                <a:spcPts val="0"/>
              </a:spcBef>
              <a:buClr>
                <a:srgbClr val="003300"/>
              </a:buClr>
              <a:buSzPct val="100000"/>
              <a:buFont typeface="Arial" panose="020B0604020202020204" pitchFamily="34" charset="0"/>
              <a:buChar char="•"/>
            </a:pPr>
            <a:endParaRPr lang="en-US" sz="1600" b="1" dirty="0">
              <a:solidFill>
                <a:schemeClr val="tx1"/>
              </a:solidFill>
            </a:endParaRPr>
          </a:p>
          <a:p>
            <a:pPr marL="473075" indent="-342900">
              <a:spcBef>
                <a:spcPts val="0"/>
              </a:spcBef>
              <a:buClr>
                <a:srgbClr val="003300"/>
              </a:buClr>
              <a:buSzPct val="100000"/>
              <a:buFont typeface="Arial" panose="020B0604020202020204" pitchFamily="34" charset="0"/>
              <a:buChar char="•"/>
            </a:pPr>
            <a:r>
              <a:rPr lang="en-US" b="1" dirty="0">
                <a:solidFill>
                  <a:schemeClr val="accent6">
                    <a:lumMod val="75000"/>
                  </a:schemeClr>
                </a:solidFill>
              </a:rPr>
              <a:t>Average Age</a:t>
            </a:r>
            <a:r>
              <a:rPr lang="en-US" dirty="0">
                <a:solidFill>
                  <a:schemeClr val="accent6">
                    <a:lumMod val="75000"/>
                  </a:schemeClr>
                </a:solidFill>
              </a:rPr>
              <a:t>: </a:t>
            </a:r>
            <a:r>
              <a:rPr lang="en-US" dirty="0">
                <a:solidFill>
                  <a:schemeClr val="tx1"/>
                </a:solidFill>
              </a:rPr>
              <a:t>14.3 years (High=14.4yrs; Low =14.3yrs)</a:t>
            </a:r>
          </a:p>
          <a:p>
            <a:pPr marL="473075" indent="-342900">
              <a:spcBef>
                <a:spcPts val="0"/>
              </a:spcBef>
              <a:buClr>
                <a:srgbClr val="003300"/>
              </a:buClr>
              <a:buSzPct val="100000"/>
              <a:buFont typeface="Arial" panose="020B0604020202020204" pitchFamily="34" charset="0"/>
              <a:buChar char="•"/>
            </a:pPr>
            <a:endParaRPr lang="en-US" sz="1600" b="1" dirty="0">
              <a:solidFill>
                <a:schemeClr val="tx1"/>
              </a:solidFill>
            </a:endParaRPr>
          </a:p>
          <a:p>
            <a:pPr marL="473075" indent="-342900">
              <a:spcBef>
                <a:spcPts val="0"/>
              </a:spcBef>
              <a:buClr>
                <a:srgbClr val="003300"/>
              </a:buClr>
              <a:buSzPct val="100000"/>
              <a:buFont typeface="Arial" panose="020B0604020202020204" pitchFamily="34" charset="0"/>
              <a:buChar char="•"/>
            </a:pPr>
            <a:r>
              <a:rPr lang="en-US" b="1" dirty="0">
                <a:solidFill>
                  <a:schemeClr val="accent6">
                    <a:lumMod val="75000"/>
                  </a:schemeClr>
                </a:solidFill>
              </a:rPr>
              <a:t>Assessments</a:t>
            </a:r>
          </a:p>
          <a:p>
            <a:pPr lvl="1">
              <a:spcBef>
                <a:spcPts val="0"/>
              </a:spcBef>
              <a:buSzPct val="100000"/>
              <a:buFont typeface="Arial" panose="020B0604020202020204" pitchFamily="34" charset="0"/>
              <a:buChar char="•"/>
            </a:pPr>
            <a:r>
              <a:rPr lang="en-IE" dirty="0">
                <a:solidFill>
                  <a:schemeClr val="tx1"/>
                </a:solidFill>
              </a:rPr>
              <a:t>Direct assessments</a:t>
            </a:r>
          </a:p>
          <a:p>
            <a:pPr lvl="1">
              <a:spcBef>
                <a:spcPts val="0"/>
              </a:spcBef>
              <a:buSzPct val="100000"/>
              <a:buFont typeface="Arial" panose="020B0604020202020204" pitchFamily="34" charset="0"/>
              <a:buChar char="•"/>
            </a:pPr>
            <a:r>
              <a:rPr lang="en-IE" dirty="0">
                <a:solidFill>
                  <a:schemeClr val="tx1"/>
                </a:solidFill>
              </a:rPr>
              <a:t>Self-complete questionnaire</a:t>
            </a:r>
          </a:p>
          <a:p>
            <a:pPr lvl="1">
              <a:spcBef>
                <a:spcPts val="0"/>
              </a:spcBef>
              <a:buSzPct val="100000"/>
              <a:buFont typeface="Arial" panose="020B0604020202020204" pitchFamily="34" charset="0"/>
              <a:buChar char="•"/>
            </a:pPr>
            <a:r>
              <a:rPr lang="en-IE" dirty="0">
                <a:solidFill>
                  <a:schemeClr val="tx1"/>
                </a:solidFill>
              </a:rPr>
              <a:t>Physical measurements </a:t>
            </a:r>
          </a:p>
          <a:p>
            <a:pPr indent="-360000">
              <a:spcBef>
                <a:spcPts val="0"/>
              </a:spcBef>
            </a:pPr>
            <a:endParaRPr lang="en-IE" sz="2400" dirty="0">
              <a:solidFill>
                <a:schemeClr val="accent1">
                  <a:lumMod val="50000"/>
                </a:schemeClr>
              </a:solidFill>
              <a:latin typeface="Calibri"/>
              <a:cs typeface="Calibri"/>
            </a:endParaRPr>
          </a:p>
          <a:p>
            <a:pPr indent="-360000">
              <a:spcBef>
                <a:spcPts val="0"/>
              </a:spcBef>
            </a:pPr>
            <a:endParaRPr lang="en-IE" sz="2200" dirty="0">
              <a:solidFill>
                <a:schemeClr val="accent1">
                  <a:lumMod val="50000"/>
                </a:schemeClr>
              </a:solidFill>
              <a:latin typeface="Calibri"/>
              <a:cs typeface="Calibri"/>
            </a:endParaRPr>
          </a:p>
          <a:p>
            <a:pPr indent="-360000">
              <a:spcBef>
                <a:spcPts val="0"/>
              </a:spcBef>
            </a:pPr>
            <a:endParaRPr lang="en-IE" sz="2200" dirty="0">
              <a:solidFill>
                <a:schemeClr val="accent1">
                  <a:lumMod val="50000"/>
                </a:schemeClr>
              </a:solidFill>
              <a:latin typeface="Calibri"/>
              <a:cs typeface="Calibri"/>
            </a:endParaRPr>
          </a:p>
          <a:p>
            <a:pPr marL="0" indent="0">
              <a:spcBef>
                <a:spcPts val="0"/>
              </a:spcBef>
              <a:buFont typeface="Wingdings" pitchFamily="2" charset="2"/>
              <a:buNone/>
            </a:pPr>
            <a:endParaRPr lang="en-IE" sz="2200" dirty="0">
              <a:solidFill>
                <a:schemeClr val="accent1">
                  <a:lumMod val="50000"/>
                </a:schemeClr>
              </a:solidFill>
              <a:latin typeface="Calibri"/>
              <a:cs typeface="Calibri"/>
            </a:endParaRPr>
          </a:p>
          <a:p>
            <a:pPr>
              <a:spcBef>
                <a:spcPts val="0"/>
              </a:spcBef>
            </a:pPr>
            <a:endParaRPr lang="en-IE" sz="2200" dirty="0"/>
          </a:p>
        </p:txBody>
      </p:sp>
      <p:sp>
        <p:nvSpPr>
          <p:cNvPr id="4" name="Slide Number Placeholder 3"/>
          <p:cNvSpPr>
            <a:spLocks noGrp="1"/>
          </p:cNvSpPr>
          <p:nvPr>
            <p:ph type="sldNum" sz="quarter" idx="12"/>
          </p:nvPr>
        </p:nvSpPr>
        <p:spPr/>
        <p:txBody>
          <a:bodyPr/>
          <a:lstStyle/>
          <a:p>
            <a:pPr>
              <a:defRPr/>
            </a:pPr>
            <a:fld id="{5BC7FEBF-A170-470C-A369-F0D066FB58E5}" type="slidenum">
              <a:rPr lang="en-US" smtClean="0"/>
              <a:pPr>
                <a:defRPr/>
              </a:pPr>
              <a:t>11</a:t>
            </a:fld>
            <a:endParaRPr lang="en-US" dirty="0"/>
          </a:p>
        </p:txBody>
      </p:sp>
      <p:pic>
        <p:nvPicPr>
          <p:cNvPr id="7" name="Picture 6" descr="A person with pink hair smiling&#10;&#10;AI-generated content may be incorrect.">
            <a:extLst>
              <a:ext uri="{FF2B5EF4-FFF2-40B4-BE49-F238E27FC236}">
                <a16:creationId xmlns:a16="http://schemas.microsoft.com/office/drawing/2014/main" id="{392442C5-FB45-E603-33D0-667005F521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034774" y="4561319"/>
            <a:ext cx="2084851" cy="1563638"/>
          </a:xfrm>
          <a:prstGeom prst="ellipse">
            <a:avLst/>
          </a:prstGeom>
          <a:ln>
            <a:noFill/>
          </a:ln>
          <a:effectLst>
            <a:softEdge rad="112500"/>
          </a:effectLst>
        </p:spPr>
      </p:pic>
    </p:spTree>
    <p:extLst>
      <p:ext uri="{BB962C8B-B14F-4D97-AF65-F5344CB8AC3E}">
        <p14:creationId xmlns:p14="http://schemas.microsoft.com/office/powerpoint/2010/main" val="80105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567767"/>
            <a:ext cx="8382000" cy="4569371"/>
          </a:xfrm>
        </p:spPr>
        <p:txBody>
          <a:bodyPr/>
          <a:lstStyle/>
          <a:p>
            <a:pPr marL="742950" lvl="2" indent="-342900">
              <a:lnSpc>
                <a:spcPct val="110000"/>
              </a:lnSpc>
              <a:spcBef>
                <a:spcPts val="0"/>
              </a:spcBef>
              <a:buClr>
                <a:schemeClr val="accent3"/>
              </a:buClr>
              <a:buSzPct val="50000"/>
              <a:buFont typeface="Arial" panose="020B0604020202020204" pitchFamily="34" charset="0"/>
              <a:buChar char="•"/>
            </a:pPr>
            <a:endParaRPr lang="en-IE" dirty="0">
              <a:cs typeface="Calibri" pitchFamily="34" charset="0"/>
            </a:endParaRPr>
          </a:p>
          <a:p>
            <a:endParaRPr lang="en-IE" dirty="0"/>
          </a:p>
        </p:txBody>
      </p:sp>
      <p:sp>
        <p:nvSpPr>
          <p:cNvPr id="3" name="Title 2"/>
          <p:cNvSpPr>
            <a:spLocks noGrp="1"/>
          </p:cNvSpPr>
          <p:nvPr>
            <p:ph type="title"/>
          </p:nvPr>
        </p:nvSpPr>
        <p:spPr/>
        <p:txBody>
          <a:bodyPr/>
          <a:lstStyle/>
          <a:p>
            <a:r>
              <a:rPr lang="en-IE" dirty="0"/>
              <a:t>How Many Families Took Part?</a:t>
            </a:r>
          </a:p>
        </p:txBody>
      </p:sp>
      <p:sp>
        <p:nvSpPr>
          <p:cNvPr id="5" name="Slide Number Placeholder 4"/>
          <p:cNvSpPr>
            <a:spLocks noGrp="1"/>
          </p:cNvSpPr>
          <p:nvPr>
            <p:ph type="sldNum" sz="quarter" idx="12"/>
          </p:nvPr>
        </p:nvSpPr>
        <p:spPr/>
        <p:txBody>
          <a:bodyPr/>
          <a:lstStyle/>
          <a:p>
            <a:pPr>
              <a:defRPr/>
            </a:pPr>
            <a:fld id="{5BC7FEBF-A170-470C-A369-F0D066FB58E5}" type="slidenum">
              <a:rPr lang="en-US" smtClean="0"/>
              <a:pPr>
                <a:defRPr/>
              </a:pPr>
              <a:t>12</a:t>
            </a:fld>
            <a:endParaRPr lang="en-US" dirty="0"/>
          </a:p>
        </p:txBody>
      </p:sp>
      <p:pic>
        <p:nvPicPr>
          <p:cNvPr id="22" name="Picture 2">
            <a:extLst>
              <a:ext uri="{FF2B5EF4-FFF2-40B4-BE49-F238E27FC236}">
                <a16:creationId xmlns:a16="http://schemas.microsoft.com/office/drawing/2014/main" id="{AE0F9A6E-B5F4-4C3C-A784-0D316633C6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0610" y="1525936"/>
            <a:ext cx="5616619" cy="3305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Left Arrow 8">
            <a:extLst>
              <a:ext uri="{FF2B5EF4-FFF2-40B4-BE49-F238E27FC236}">
                <a16:creationId xmlns:a16="http://schemas.microsoft.com/office/drawing/2014/main" id="{FF36AD62-AF85-4866-9B6E-EF4D5C36B1AE}"/>
              </a:ext>
            </a:extLst>
          </p:cNvPr>
          <p:cNvSpPr/>
          <p:nvPr/>
        </p:nvSpPr>
        <p:spPr>
          <a:xfrm>
            <a:off x="7216321" y="2879614"/>
            <a:ext cx="1152128" cy="597815"/>
          </a:xfrm>
          <a:prstGeom prst="leftArrow">
            <a:avLst>
              <a:gd name="adj1" fmla="val 50000"/>
              <a:gd name="adj2" fmla="val 37301"/>
            </a:avLst>
          </a:prstGeom>
          <a:solidFill>
            <a:srgbClr val="002060"/>
          </a:solidFill>
          <a:ln>
            <a:solidFill>
              <a:schemeClr val="accent1"/>
            </a:solidFill>
          </a:ln>
          <a:effectLst/>
          <a:scene3d>
            <a:camera prst="orthographicFront"/>
            <a:lightRig rig="threePt" dir="t"/>
          </a:scene3d>
          <a:sp3d>
            <a:bevelB w="139700" prst="cross"/>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1400" b="1" dirty="0">
                <a:solidFill>
                  <a:schemeClr val="bg1"/>
                </a:solidFill>
                <a:latin typeface="Calibri" panose="020F0502020204030204" pitchFamily="34" charset="0"/>
              </a:rPr>
              <a:t>63%</a:t>
            </a:r>
          </a:p>
        </p:txBody>
      </p:sp>
      <p:sp>
        <p:nvSpPr>
          <p:cNvPr id="24" name="Right Arrow 9">
            <a:extLst>
              <a:ext uri="{FF2B5EF4-FFF2-40B4-BE49-F238E27FC236}">
                <a16:creationId xmlns:a16="http://schemas.microsoft.com/office/drawing/2014/main" id="{C034A094-E8E7-43A5-8EF3-7F59F9ABFC19}"/>
              </a:ext>
            </a:extLst>
          </p:cNvPr>
          <p:cNvSpPr/>
          <p:nvPr/>
        </p:nvSpPr>
        <p:spPr>
          <a:xfrm>
            <a:off x="755576" y="2862335"/>
            <a:ext cx="1152128" cy="597815"/>
          </a:xfrm>
          <a:prstGeom prst="rightArrow">
            <a:avLst/>
          </a:prstGeom>
          <a:solidFill>
            <a:srgbClr val="002060"/>
          </a:solidFill>
          <a:ln>
            <a:noFill/>
          </a:ln>
          <a:effectLst>
            <a:innerShdw blurRad="63500" dist="50800" dir="13500000">
              <a:prstClr val="black">
                <a:alpha val="50000"/>
              </a:prstClr>
            </a:innerShdw>
          </a:effectLst>
          <a:scene3d>
            <a:camera prst="orthographicFront"/>
            <a:lightRig rig="threePt" dir="t"/>
          </a:scene3d>
          <a:sp3d>
            <a:bevelB w="139700" prst="cross"/>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1400" b="1" dirty="0">
                <a:solidFill>
                  <a:schemeClr val="bg1"/>
                </a:solidFill>
                <a:latin typeface="Calibri" panose="020F0502020204030204" pitchFamily="34" charset="0"/>
              </a:rPr>
              <a:t>65%</a:t>
            </a:r>
          </a:p>
        </p:txBody>
      </p:sp>
      <p:cxnSp>
        <p:nvCxnSpPr>
          <p:cNvPr id="30" name="Straight Arrow Connector 29">
            <a:extLst>
              <a:ext uri="{FF2B5EF4-FFF2-40B4-BE49-F238E27FC236}">
                <a16:creationId xmlns:a16="http://schemas.microsoft.com/office/drawing/2014/main" id="{B979DA14-6DBB-4AD2-A082-70FCA34950F7}"/>
              </a:ext>
            </a:extLst>
          </p:cNvPr>
          <p:cNvCxnSpPr>
            <a:cxnSpLocks/>
          </p:cNvCxnSpPr>
          <p:nvPr/>
        </p:nvCxnSpPr>
        <p:spPr>
          <a:xfrm>
            <a:off x="2987824" y="4564897"/>
            <a:ext cx="0" cy="669976"/>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 name="Right Arrow 9">
            <a:extLst>
              <a:ext uri="{FF2B5EF4-FFF2-40B4-BE49-F238E27FC236}">
                <a16:creationId xmlns:a16="http://schemas.microsoft.com/office/drawing/2014/main" id="{1919C0FF-3F00-9014-8D46-93A4DAE5F965}"/>
              </a:ext>
            </a:extLst>
          </p:cNvPr>
          <p:cNvSpPr/>
          <p:nvPr/>
        </p:nvSpPr>
        <p:spPr>
          <a:xfrm>
            <a:off x="742029" y="3723590"/>
            <a:ext cx="1152128" cy="597815"/>
          </a:xfrm>
          <a:prstGeom prst="rightArrow">
            <a:avLst/>
          </a:prstGeom>
          <a:solidFill>
            <a:srgbClr val="002060"/>
          </a:solidFill>
          <a:ln>
            <a:noFill/>
          </a:ln>
          <a:effectLst>
            <a:innerShdw blurRad="63500" dist="50800" dir="13500000">
              <a:prstClr val="black">
                <a:alpha val="50000"/>
              </a:prstClr>
            </a:innerShdw>
          </a:effectLst>
          <a:scene3d>
            <a:camera prst="orthographicFront"/>
            <a:lightRig rig="threePt" dir="t"/>
          </a:scene3d>
          <a:sp3d>
            <a:bevelB w="139700" prst="cross"/>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1400" b="1" dirty="0">
                <a:solidFill>
                  <a:schemeClr val="bg1"/>
                </a:solidFill>
                <a:latin typeface="Calibri" panose="020F0502020204030204" pitchFamily="34" charset="0"/>
              </a:rPr>
              <a:t>59%</a:t>
            </a:r>
          </a:p>
        </p:txBody>
      </p:sp>
      <p:sp>
        <p:nvSpPr>
          <p:cNvPr id="6" name="Left Arrow 8">
            <a:extLst>
              <a:ext uri="{FF2B5EF4-FFF2-40B4-BE49-F238E27FC236}">
                <a16:creationId xmlns:a16="http://schemas.microsoft.com/office/drawing/2014/main" id="{37D4E8B6-47D8-F78D-5386-DCC65DB3D434}"/>
              </a:ext>
            </a:extLst>
          </p:cNvPr>
          <p:cNvSpPr/>
          <p:nvPr/>
        </p:nvSpPr>
        <p:spPr>
          <a:xfrm>
            <a:off x="7279351" y="3701858"/>
            <a:ext cx="1152128" cy="597815"/>
          </a:xfrm>
          <a:prstGeom prst="leftArrow">
            <a:avLst>
              <a:gd name="adj1" fmla="val 50000"/>
              <a:gd name="adj2" fmla="val 37301"/>
            </a:avLst>
          </a:prstGeom>
          <a:solidFill>
            <a:srgbClr val="002060"/>
          </a:solidFill>
          <a:ln>
            <a:solidFill>
              <a:schemeClr val="accent1"/>
            </a:solidFill>
          </a:ln>
          <a:effectLst/>
          <a:scene3d>
            <a:camera prst="orthographicFront"/>
            <a:lightRig rig="threePt" dir="t"/>
          </a:scene3d>
          <a:sp3d>
            <a:bevelB w="139700" prst="cross"/>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1400" b="1" dirty="0">
                <a:solidFill>
                  <a:schemeClr val="bg1"/>
                </a:solidFill>
                <a:latin typeface="Calibri" panose="020F0502020204030204" pitchFamily="34" charset="0"/>
              </a:rPr>
              <a:t>42%</a:t>
            </a:r>
          </a:p>
        </p:txBody>
      </p:sp>
      <p:sp>
        <p:nvSpPr>
          <p:cNvPr id="7" name="Rectangle 6">
            <a:extLst>
              <a:ext uri="{FF2B5EF4-FFF2-40B4-BE49-F238E27FC236}">
                <a16:creationId xmlns:a16="http://schemas.microsoft.com/office/drawing/2014/main" id="{6156F2B5-1891-35B6-49C4-89804AC9349B}"/>
              </a:ext>
            </a:extLst>
          </p:cNvPr>
          <p:cNvSpPr/>
          <p:nvPr/>
        </p:nvSpPr>
        <p:spPr>
          <a:xfrm>
            <a:off x="2123728" y="5268725"/>
            <a:ext cx="1800200" cy="288032"/>
          </a:xfrm>
          <a:prstGeom prst="rect">
            <a:avLst/>
          </a:prstGeom>
          <a:solidFill>
            <a:schemeClr val="accent5">
              <a:lumMod val="75000"/>
            </a:schemeClr>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E" sz="1600" b="1" dirty="0"/>
              <a:t>At Age 14</a:t>
            </a:r>
          </a:p>
        </p:txBody>
      </p:sp>
      <p:sp>
        <p:nvSpPr>
          <p:cNvPr id="9" name="Rectangle 8">
            <a:extLst>
              <a:ext uri="{FF2B5EF4-FFF2-40B4-BE49-F238E27FC236}">
                <a16:creationId xmlns:a16="http://schemas.microsoft.com/office/drawing/2014/main" id="{9EE8C259-5DD9-FEAF-8955-B28708EE0C9B}"/>
              </a:ext>
            </a:extLst>
          </p:cNvPr>
          <p:cNvSpPr/>
          <p:nvPr/>
        </p:nvSpPr>
        <p:spPr>
          <a:xfrm>
            <a:off x="5103076" y="5267122"/>
            <a:ext cx="1800200" cy="288032"/>
          </a:xfrm>
          <a:prstGeom prst="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E" sz="1600" b="1" dirty="0"/>
              <a:t>At Age 14</a:t>
            </a:r>
          </a:p>
        </p:txBody>
      </p:sp>
      <p:cxnSp>
        <p:nvCxnSpPr>
          <p:cNvPr id="10" name="Straight Arrow Connector 9">
            <a:extLst>
              <a:ext uri="{FF2B5EF4-FFF2-40B4-BE49-F238E27FC236}">
                <a16:creationId xmlns:a16="http://schemas.microsoft.com/office/drawing/2014/main" id="{CF91CEFB-3995-69FD-3C05-82EEBEBF72CB}"/>
              </a:ext>
            </a:extLst>
          </p:cNvPr>
          <p:cNvCxnSpPr>
            <a:cxnSpLocks/>
          </p:cNvCxnSpPr>
          <p:nvPr/>
        </p:nvCxnSpPr>
        <p:spPr>
          <a:xfrm>
            <a:off x="6003176" y="4557160"/>
            <a:ext cx="0" cy="669976"/>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1" name="Right Arrow 9">
            <a:extLst>
              <a:ext uri="{FF2B5EF4-FFF2-40B4-BE49-F238E27FC236}">
                <a16:creationId xmlns:a16="http://schemas.microsoft.com/office/drawing/2014/main" id="{AAFE7432-4F53-598E-1CF6-6310DE3D5DCE}"/>
              </a:ext>
            </a:extLst>
          </p:cNvPr>
          <p:cNvSpPr/>
          <p:nvPr/>
        </p:nvSpPr>
        <p:spPr>
          <a:xfrm>
            <a:off x="755576" y="5112230"/>
            <a:ext cx="1152128" cy="597815"/>
          </a:xfrm>
          <a:prstGeom prst="rightArrow">
            <a:avLst/>
          </a:prstGeom>
          <a:solidFill>
            <a:srgbClr val="002060"/>
          </a:solidFill>
          <a:ln>
            <a:noFill/>
          </a:ln>
          <a:effectLst>
            <a:innerShdw blurRad="63500" dist="50800" dir="13500000">
              <a:prstClr val="black">
                <a:alpha val="50000"/>
              </a:prstClr>
            </a:innerShdw>
          </a:effectLst>
          <a:scene3d>
            <a:camera prst="orthographicFront"/>
            <a:lightRig rig="threePt" dir="t"/>
          </a:scene3d>
          <a:sp3d>
            <a:bevelB w="139700" prst="cross"/>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1400" b="1" dirty="0">
                <a:solidFill>
                  <a:schemeClr val="bg1"/>
                </a:solidFill>
                <a:latin typeface="Calibri" panose="020F0502020204030204" pitchFamily="34" charset="0"/>
              </a:rPr>
              <a:t>45%</a:t>
            </a:r>
          </a:p>
        </p:txBody>
      </p:sp>
      <p:sp>
        <p:nvSpPr>
          <p:cNvPr id="13" name="Left Arrow 8">
            <a:extLst>
              <a:ext uri="{FF2B5EF4-FFF2-40B4-BE49-F238E27FC236}">
                <a16:creationId xmlns:a16="http://schemas.microsoft.com/office/drawing/2014/main" id="{721B98F1-D740-1C15-4BFA-15F4B57AAE8E}"/>
              </a:ext>
            </a:extLst>
          </p:cNvPr>
          <p:cNvSpPr/>
          <p:nvPr/>
        </p:nvSpPr>
        <p:spPr>
          <a:xfrm>
            <a:off x="7279351" y="5055538"/>
            <a:ext cx="1152128" cy="597815"/>
          </a:xfrm>
          <a:prstGeom prst="leftArrow">
            <a:avLst>
              <a:gd name="adj1" fmla="val 50000"/>
              <a:gd name="adj2" fmla="val 37301"/>
            </a:avLst>
          </a:prstGeom>
          <a:solidFill>
            <a:srgbClr val="002060"/>
          </a:solidFill>
          <a:ln>
            <a:solidFill>
              <a:srgbClr val="3333B2"/>
            </a:solidFill>
          </a:ln>
          <a:effectLst/>
          <a:scene3d>
            <a:camera prst="orthographicFront"/>
            <a:lightRig rig="threePt" dir="t"/>
          </a:scene3d>
          <a:sp3d>
            <a:bevelB w="139700" prst="cross"/>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1400" b="1" dirty="0">
                <a:solidFill>
                  <a:schemeClr val="bg1"/>
                </a:solidFill>
                <a:latin typeface="Calibri" panose="020F0502020204030204" pitchFamily="34" charset="0"/>
              </a:rPr>
              <a:t>40%</a:t>
            </a:r>
          </a:p>
        </p:txBody>
      </p:sp>
      <p:sp>
        <p:nvSpPr>
          <p:cNvPr id="15" name="Flowchart: Connector 14">
            <a:extLst>
              <a:ext uri="{FF2B5EF4-FFF2-40B4-BE49-F238E27FC236}">
                <a16:creationId xmlns:a16="http://schemas.microsoft.com/office/drawing/2014/main" id="{BE46E9A0-8C6B-2009-E165-4CFBE39012BB}"/>
              </a:ext>
            </a:extLst>
          </p:cNvPr>
          <p:cNvSpPr/>
          <p:nvPr/>
        </p:nvSpPr>
        <p:spPr>
          <a:xfrm>
            <a:off x="2671728" y="5598588"/>
            <a:ext cx="576064" cy="529208"/>
          </a:xfrm>
          <a:prstGeom prst="flowChartConnector">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1400" dirty="0"/>
              <a:t>52</a:t>
            </a:r>
          </a:p>
        </p:txBody>
      </p:sp>
      <p:sp>
        <p:nvSpPr>
          <p:cNvPr id="16" name="Flowchart: Connector 15">
            <a:extLst>
              <a:ext uri="{FF2B5EF4-FFF2-40B4-BE49-F238E27FC236}">
                <a16:creationId xmlns:a16="http://schemas.microsoft.com/office/drawing/2014/main" id="{21CE0B71-FEAD-E507-9AEB-FEE445274416}"/>
              </a:ext>
            </a:extLst>
          </p:cNvPr>
          <p:cNvSpPr/>
          <p:nvPr/>
        </p:nvSpPr>
        <p:spPr>
          <a:xfrm>
            <a:off x="5731402" y="5595140"/>
            <a:ext cx="576064" cy="529208"/>
          </a:xfrm>
          <a:prstGeom prst="flowChartConnector">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1400" dirty="0"/>
              <a:t>47</a:t>
            </a:r>
          </a:p>
        </p:txBody>
      </p:sp>
      <p:sp>
        <p:nvSpPr>
          <p:cNvPr id="17" name="TextBox 16">
            <a:extLst>
              <a:ext uri="{FF2B5EF4-FFF2-40B4-BE49-F238E27FC236}">
                <a16:creationId xmlns:a16="http://schemas.microsoft.com/office/drawing/2014/main" id="{8542AE9A-57F6-1925-DE9D-F96A646B61B1}"/>
              </a:ext>
            </a:extLst>
          </p:cNvPr>
          <p:cNvSpPr txBox="1"/>
          <p:nvPr/>
        </p:nvSpPr>
        <p:spPr>
          <a:xfrm>
            <a:off x="3715210" y="5807391"/>
            <a:ext cx="1872208" cy="338554"/>
          </a:xfrm>
          <a:prstGeom prst="rect">
            <a:avLst/>
          </a:prstGeom>
          <a:noFill/>
        </p:spPr>
        <p:txBody>
          <a:bodyPr wrap="square" rtlCol="0">
            <a:spAutoFit/>
          </a:bodyPr>
          <a:lstStyle/>
          <a:p>
            <a:r>
              <a:rPr lang="en-IE" sz="1600" b="1" dirty="0"/>
              <a:t>p-value: </a:t>
            </a:r>
            <a:r>
              <a:rPr lang="en-IE" sz="1600" dirty="0"/>
              <a:t>0.406</a:t>
            </a:r>
          </a:p>
        </p:txBody>
      </p:sp>
    </p:spTree>
    <p:extLst>
      <p:ext uri="{BB962C8B-B14F-4D97-AF65-F5344CB8AC3E}">
        <p14:creationId xmlns:p14="http://schemas.microsoft.com/office/powerpoint/2010/main" val="1398658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25F74C-2D1F-EEA5-0647-1B90EE919B70}"/>
              </a:ext>
            </a:extLst>
          </p:cNvPr>
          <p:cNvSpPr>
            <a:spLocks noGrp="1"/>
          </p:cNvSpPr>
          <p:nvPr>
            <p:ph idx="1"/>
          </p:nvPr>
        </p:nvSpPr>
        <p:spPr>
          <a:xfrm>
            <a:off x="727406" y="3268800"/>
            <a:ext cx="8382000" cy="2841179"/>
          </a:xfrm>
        </p:spPr>
        <p:txBody>
          <a:bodyPr/>
          <a:lstStyle/>
          <a:p>
            <a:pPr marL="0" indent="0" algn="ctr">
              <a:buNone/>
            </a:pPr>
            <a:r>
              <a:rPr lang="en-US" sz="3200" dirty="0"/>
              <a:t>A few results…… </a:t>
            </a:r>
            <a:endParaRPr lang="en-IE" sz="3200" dirty="0"/>
          </a:p>
        </p:txBody>
      </p:sp>
      <p:sp>
        <p:nvSpPr>
          <p:cNvPr id="3" name="Title 2">
            <a:extLst>
              <a:ext uri="{FF2B5EF4-FFF2-40B4-BE49-F238E27FC236}">
                <a16:creationId xmlns:a16="http://schemas.microsoft.com/office/drawing/2014/main" id="{6EFAA52F-F68A-45FB-5EEA-778D2CF8670E}"/>
              </a:ext>
            </a:extLst>
          </p:cNvPr>
          <p:cNvSpPr>
            <a:spLocks noGrp="1"/>
          </p:cNvSpPr>
          <p:nvPr>
            <p:ph type="title"/>
          </p:nvPr>
        </p:nvSpPr>
        <p:spPr/>
        <p:txBody>
          <a:bodyPr/>
          <a:lstStyle/>
          <a:p>
            <a:pPr algn="ctr"/>
            <a:r>
              <a:rPr lang="en-US" dirty="0"/>
              <a:t>WHAT DID WE FIND?</a:t>
            </a:r>
            <a:endParaRPr lang="en-IE" dirty="0"/>
          </a:p>
        </p:txBody>
      </p:sp>
      <p:sp>
        <p:nvSpPr>
          <p:cNvPr id="4" name="Slide Number Placeholder 3">
            <a:extLst>
              <a:ext uri="{FF2B5EF4-FFF2-40B4-BE49-F238E27FC236}">
                <a16:creationId xmlns:a16="http://schemas.microsoft.com/office/drawing/2014/main" id="{CA34CE1A-426E-24D6-0376-E482CA12A019}"/>
              </a:ext>
            </a:extLst>
          </p:cNvPr>
          <p:cNvSpPr>
            <a:spLocks noGrp="1"/>
          </p:cNvSpPr>
          <p:nvPr>
            <p:ph type="sldNum" sz="quarter" idx="12"/>
          </p:nvPr>
        </p:nvSpPr>
        <p:spPr/>
        <p:txBody>
          <a:bodyPr/>
          <a:lstStyle/>
          <a:p>
            <a:pPr>
              <a:defRPr/>
            </a:pPr>
            <a:fld id="{5BC7FEBF-A170-470C-A369-F0D066FB58E5}" type="slidenum">
              <a:rPr lang="en-US" smtClean="0"/>
              <a:pPr>
                <a:defRPr/>
              </a:pPr>
              <a:t>13</a:t>
            </a:fld>
            <a:endParaRPr lang="en-US" dirty="0"/>
          </a:p>
        </p:txBody>
      </p:sp>
    </p:spTree>
    <p:extLst>
      <p:ext uri="{BB962C8B-B14F-4D97-AF65-F5344CB8AC3E}">
        <p14:creationId xmlns:p14="http://schemas.microsoft.com/office/powerpoint/2010/main" val="916131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48477-05CB-D44A-AE06-4020C61A52C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3740A9A-CB1D-7A14-9805-1F8BC917B6A0}"/>
              </a:ext>
            </a:extLst>
          </p:cNvPr>
          <p:cNvSpPr>
            <a:spLocks noGrp="1"/>
          </p:cNvSpPr>
          <p:nvPr>
            <p:ph type="title"/>
          </p:nvPr>
        </p:nvSpPr>
        <p:spPr/>
        <p:txBody>
          <a:bodyPr/>
          <a:lstStyle/>
          <a:p>
            <a:r>
              <a:rPr lang="en-IE" dirty="0"/>
              <a:t>Cognitive Skills</a:t>
            </a:r>
          </a:p>
        </p:txBody>
      </p:sp>
      <p:sp>
        <p:nvSpPr>
          <p:cNvPr id="5" name="Slide Number Placeholder 4">
            <a:extLst>
              <a:ext uri="{FF2B5EF4-FFF2-40B4-BE49-F238E27FC236}">
                <a16:creationId xmlns:a16="http://schemas.microsoft.com/office/drawing/2014/main" id="{C080408E-7DD3-1C2A-86AA-ECBD455D0279}"/>
              </a:ext>
            </a:extLst>
          </p:cNvPr>
          <p:cNvSpPr>
            <a:spLocks noGrp="1"/>
          </p:cNvSpPr>
          <p:nvPr>
            <p:ph type="sldNum" sz="quarter" idx="12"/>
          </p:nvPr>
        </p:nvSpPr>
        <p:spPr/>
        <p:txBody>
          <a:bodyPr/>
          <a:lstStyle/>
          <a:p>
            <a:pPr>
              <a:defRPr/>
            </a:pPr>
            <a:fld id="{5BC7FEBF-A170-470C-A369-F0D066FB58E5}" type="slidenum">
              <a:rPr lang="en-US" smtClean="0"/>
              <a:pPr>
                <a:defRPr/>
              </a:pPr>
              <a:t>14</a:t>
            </a:fld>
            <a:endParaRPr lang="en-US"/>
          </a:p>
        </p:txBody>
      </p:sp>
      <p:sp>
        <p:nvSpPr>
          <p:cNvPr id="10" name="Content Placeholder 1">
            <a:extLst>
              <a:ext uri="{FF2B5EF4-FFF2-40B4-BE49-F238E27FC236}">
                <a16:creationId xmlns:a16="http://schemas.microsoft.com/office/drawing/2014/main" id="{08939EBB-DCFF-F31A-DED1-A95CBDEF58C2}"/>
              </a:ext>
            </a:extLst>
          </p:cNvPr>
          <p:cNvSpPr>
            <a:spLocks noGrp="1"/>
          </p:cNvSpPr>
          <p:nvPr>
            <p:ph idx="1"/>
          </p:nvPr>
        </p:nvSpPr>
        <p:spPr>
          <a:xfrm>
            <a:off x="251520" y="1628801"/>
            <a:ext cx="8640960" cy="1656183"/>
          </a:xfrm>
        </p:spPr>
        <p:txBody>
          <a:bodyPr/>
          <a:lstStyle/>
          <a:p>
            <a:pPr>
              <a:buClr>
                <a:srgbClr val="003300"/>
              </a:buClr>
              <a:buSzPct val="100000"/>
              <a:buFont typeface="Arial" panose="020B0604020202020204" pitchFamily="34" charset="0"/>
              <a:buChar char="•"/>
            </a:pPr>
            <a:r>
              <a:rPr lang="en-IE" sz="2000" b="1" dirty="0"/>
              <a:t>British Ability Scales III</a:t>
            </a:r>
            <a:endParaRPr lang="en-IE" sz="1050" b="1" dirty="0">
              <a:solidFill>
                <a:schemeClr val="accent6">
                  <a:lumMod val="75000"/>
                </a:schemeClr>
              </a:solidFill>
            </a:endParaRPr>
          </a:p>
          <a:p>
            <a:pPr lvl="1">
              <a:buClr>
                <a:srgbClr val="003300"/>
              </a:buClr>
              <a:buSzPct val="100000"/>
              <a:buFont typeface="Arial" panose="020B0604020202020204" pitchFamily="34" charset="0"/>
              <a:buChar char="•"/>
            </a:pPr>
            <a:r>
              <a:rPr lang="en-GB" sz="1600" b="1" i="1" dirty="0"/>
              <a:t>General Conceptual Ability</a:t>
            </a:r>
            <a:r>
              <a:rPr lang="en-GB" sz="1600" dirty="0"/>
              <a:t> - overall score reflecting general cognitive ability </a:t>
            </a:r>
            <a:endParaRPr lang="en-US" sz="1600" dirty="0"/>
          </a:p>
          <a:p>
            <a:pPr lvl="2">
              <a:buClr>
                <a:srgbClr val="003300"/>
              </a:buClr>
            </a:pPr>
            <a:r>
              <a:rPr lang="en-US" sz="1400" b="1" i="1" dirty="0"/>
              <a:t>Spatial Ability</a:t>
            </a:r>
            <a:r>
              <a:rPr lang="en-US" sz="1400" dirty="0"/>
              <a:t> </a:t>
            </a:r>
            <a:r>
              <a:rPr lang="en-US" sz="1400" b="1" i="1" dirty="0"/>
              <a:t>Score </a:t>
            </a:r>
            <a:r>
              <a:rPr lang="en-US" sz="1400" dirty="0"/>
              <a:t>- assesses problem solving, spatial </a:t>
            </a:r>
            <a:r>
              <a:rPr lang="en-US" sz="1400" dirty="0" err="1"/>
              <a:t>visualisation</a:t>
            </a:r>
            <a:r>
              <a:rPr lang="en-US" sz="1400" dirty="0"/>
              <a:t>, short-term visual memory</a:t>
            </a:r>
          </a:p>
          <a:p>
            <a:pPr lvl="2">
              <a:buClr>
                <a:srgbClr val="003300"/>
              </a:buClr>
            </a:pPr>
            <a:r>
              <a:rPr lang="en-US" sz="1400" b="1" i="1" dirty="0"/>
              <a:t>Non-Verbal Reasoning</a:t>
            </a:r>
            <a:r>
              <a:rPr lang="en-US" sz="1400" dirty="0"/>
              <a:t> </a:t>
            </a:r>
            <a:r>
              <a:rPr lang="en-US" sz="1400" b="1" i="1" dirty="0"/>
              <a:t>Score</a:t>
            </a:r>
            <a:r>
              <a:rPr lang="en-US" sz="1400" dirty="0"/>
              <a:t> - assesses inductive reasoning</a:t>
            </a:r>
          </a:p>
          <a:p>
            <a:pPr lvl="2">
              <a:buClr>
                <a:srgbClr val="003300"/>
              </a:buClr>
            </a:pPr>
            <a:r>
              <a:rPr lang="en-US" sz="1400" b="1" i="1" dirty="0"/>
              <a:t>Verbal Ability</a:t>
            </a:r>
            <a:r>
              <a:rPr lang="en-US" sz="1400" dirty="0"/>
              <a:t> </a:t>
            </a:r>
            <a:r>
              <a:rPr lang="en-US" sz="1400" b="1" i="1" dirty="0"/>
              <a:t>Score</a:t>
            </a:r>
            <a:r>
              <a:rPr lang="en-US" sz="1400" dirty="0"/>
              <a:t> - assesses verbal reasoning, verbal knowledge,  expressive language</a:t>
            </a:r>
            <a:endParaRPr lang="en-IE" sz="1400" dirty="0"/>
          </a:p>
          <a:p>
            <a:endParaRPr lang="en-US" dirty="0"/>
          </a:p>
          <a:p>
            <a:pPr marL="0" indent="0">
              <a:buNone/>
            </a:pPr>
            <a:endParaRPr lang="en-IE" dirty="0"/>
          </a:p>
          <a:p>
            <a:pPr marL="0" indent="0">
              <a:buNone/>
            </a:pPr>
            <a:endParaRPr lang="en-IE" dirty="0"/>
          </a:p>
        </p:txBody>
      </p:sp>
      <p:graphicFrame>
        <p:nvGraphicFramePr>
          <p:cNvPr id="2" name="Table 1">
            <a:extLst>
              <a:ext uri="{FF2B5EF4-FFF2-40B4-BE49-F238E27FC236}">
                <a16:creationId xmlns:a16="http://schemas.microsoft.com/office/drawing/2014/main" id="{F8EA512B-4803-7925-FEA5-B9DF654AE571}"/>
              </a:ext>
            </a:extLst>
          </p:cNvPr>
          <p:cNvGraphicFramePr>
            <a:graphicFrameLocks noGrp="1"/>
          </p:cNvGraphicFramePr>
          <p:nvPr>
            <p:extLst>
              <p:ext uri="{D42A27DB-BD31-4B8C-83A1-F6EECF244321}">
                <p14:modId xmlns:p14="http://schemas.microsoft.com/office/powerpoint/2010/main" val="2277221474"/>
              </p:ext>
            </p:extLst>
          </p:nvPr>
        </p:nvGraphicFramePr>
        <p:xfrm>
          <a:off x="597211" y="3405128"/>
          <a:ext cx="8108205" cy="2987040"/>
        </p:xfrm>
        <a:graphic>
          <a:graphicData uri="http://schemas.openxmlformats.org/drawingml/2006/table">
            <a:tbl>
              <a:tblPr firstRow="1" firstCol="1" bandRow="1">
                <a:tableStyleId>{46F890A9-2807-4EBB-B81D-B2AA78EC7F39}</a:tableStyleId>
              </a:tblPr>
              <a:tblGrid>
                <a:gridCol w="2851621">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1075485">
                  <a:extLst>
                    <a:ext uri="{9D8B030D-6E8A-4147-A177-3AD203B41FA5}">
                      <a16:colId xmlns:a16="http://schemas.microsoft.com/office/drawing/2014/main" val="20004"/>
                    </a:ext>
                  </a:extLst>
                </a:gridCol>
                <a:gridCol w="1156763">
                  <a:extLst>
                    <a:ext uri="{9D8B030D-6E8A-4147-A177-3AD203B41FA5}">
                      <a16:colId xmlns:a16="http://schemas.microsoft.com/office/drawing/2014/main" val="20005"/>
                    </a:ext>
                  </a:extLst>
                </a:gridCol>
              </a:tblGrid>
              <a:tr h="504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1600" i="0" dirty="0">
                        <a:solidFill>
                          <a:schemeClr val="bg1"/>
                        </a:solidFill>
                        <a:effectLst/>
                        <a:latin typeface="+mn-lt"/>
                        <a:ea typeface="Calibri"/>
                        <a:cs typeface="Times New Roman"/>
                      </a:endParaRPr>
                    </a:p>
                  </a:txBody>
                  <a:tcPr marL="68580" marR="68580" marT="0" marB="0">
                    <a:solidFill>
                      <a:schemeClr val="accent5">
                        <a:lumMod val="50000"/>
                      </a:schemeClr>
                    </a:solidFill>
                  </a:tcPr>
                </a:tc>
                <a:tc>
                  <a:txBody>
                    <a:bodyPr/>
                    <a:lstStyle/>
                    <a:p>
                      <a:pPr algn="ctr">
                        <a:lnSpc>
                          <a:spcPct val="100000"/>
                        </a:lnSpc>
                        <a:spcAft>
                          <a:spcPts val="0"/>
                        </a:spcAft>
                      </a:pPr>
                      <a:r>
                        <a:rPr lang="en-GB" sz="1800" b="1" dirty="0">
                          <a:solidFill>
                            <a:schemeClr val="bg1"/>
                          </a:solidFill>
                          <a:effectLst/>
                        </a:rPr>
                        <a:t>M</a:t>
                      </a:r>
                      <a:r>
                        <a:rPr lang="en-GB" sz="1800" b="1" baseline="-25000" dirty="0">
                          <a:solidFill>
                            <a:schemeClr val="bg1"/>
                          </a:solidFill>
                          <a:effectLst/>
                        </a:rPr>
                        <a:t>HIGH</a:t>
                      </a:r>
                      <a:endParaRPr lang="en-IE" sz="1100" dirty="0">
                        <a:solidFill>
                          <a:schemeClr val="bg1"/>
                        </a:solidFill>
                        <a:effectLst/>
                      </a:endParaRPr>
                    </a:p>
                    <a:p>
                      <a:pPr algn="ctr">
                        <a:lnSpc>
                          <a:spcPct val="100000"/>
                        </a:lnSpc>
                        <a:spcAft>
                          <a:spcPts val="0"/>
                        </a:spcAft>
                      </a:pPr>
                      <a:r>
                        <a:rPr lang="en-GB" sz="1200" b="1" dirty="0">
                          <a:solidFill>
                            <a:schemeClr val="bg1"/>
                          </a:solidFill>
                          <a:effectLst/>
                        </a:rPr>
                        <a:t>(SD)</a:t>
                      </a:r>
                      <a:endParaRPr lang="en-IE" sz="1200" dirty="0">
                        <a:solidFill>
                          <a:schemeClr val="bg1"/>
                        </a:solidFill>
                        <a:effectLst/>
                        <a:latin typeface="+mn-lt"/>
                        <a:ea typeface="Times New Roman"/>
                      </a:endParaRPr>
                    </a:p>
                  </a:txBody>
                  <a:tcPr marL="61269" marR="61269" marT="8510" marB="0">
                    <a:solidFill>
                      <a:schemeClr val="accent5">
                        <a:lumMod val="50000"/>
                      </a:schemeClr>
                    </a:solidFill>
                  </a:tcPr>
                </a:tc>
                <a:tc>
                  <a:txBody>
                    <a:bodyPr/>
                    <a:lstStyle/>
                    <a:p>
                      <a:pPr algn="ctr">
                        <a:lnSpc>
                          <a:spcPct val="100000"/>
                        </a:lnSpc>
                        <a:spcAft>
                          <a:spcPts val="0"/>
                        </a:spcAft>
                      </a:pPr>
                      <a:r>
                        <a:rPr lang="en-GB" sz="1800" b="1" dirty="0">
                          <a:solidFill>
                            <a:schemeClr val="bg1"/>
                          </a:solidFill>
                          <a:effectLst/>
                        </a:rPr>
                        <a:t>M</a:t>
                      </a:r>
                      <a:r>
                        <a:rPr lang="en-GB" sz="1800" b="1" baseline="-25000" dirty="0">
                          <a:solidFill>
                            <a:schemeClr val="bg1"/>
                          </a:solidFill>
                          <a:effectLst/>
                        </a:rPr>
                        <a:t>LOW</a:t>
                      </a:r>
                      <a:endParaRPr lang="en-IE" sz="1100" dirty="0">
                        <a:solidFill>
                          <a:schemeClr val="bg1"/>
                        </a:solidFill>
                        <a:effectLst/>
                      </a:endParaRPr>
                    </a:p>
                    <a:p>
                      <a:pPr algn="ctr">
                        <a:lnSpc>
                          <a:spcPct val="100000"/>
                        </a:lnSpc>
                        <a:spcAft>
                          <a:spcPts val="0"/>
                        </a:spcAft>
                      </a:pPr>
                      <a:r>
                        <a:rPr lang="en-GB" sz="1200" b="1" dirty="0">
                          <a:solidFill>
                            <a:schemeClr val="bg1"/>
                          </a:solidFill>
                          <a:effectLst/>
                        </a:rPr>
                        <a:t>(SD)</a:t>
                      </a:r>
                      <a:endParaRPr lang="en-IE" sz="1200" dirty="0">
                        <a:solidFill>
                          <a:schemeClr val="bg1"/>
                        </a:solidFill>
                        <a:effectLst/>
                        <a:latin typeface="+mn-lt"/>
                        <a:ea typeface="Times New Roman"/>
                      </a:endParaRPr>
                    </a:p>
                  </a:txBody>
                  <a:tcPr marL="61269" marR="61269" marT="8510" marB="0">
                    <a:solidFill>
                      <a:schemeClr val="accent5">
                        <a:lumMod val="50000"/>
                      </a:schemeClr>
                    </a:solidFill>
                  </a:tcPr>
                </a:tc>
                <a:tc>
                  <a:txBody>
                    <a:bodyPr/>
                    <a:lstStyle/>
                    <a:p>
                      <a:pPr algn="ctr"/>
                      <a:r>
                        <a:rPr lang="en-IE" dirty="0">
                          <a:solidFill>
                            <a:schemeClr val="bg1"/>
                          </a:solidFill>
                        </a:rPr>
                        <a:t>Effect </a:t>
                      </a:r>
                    </a:p>
                    <a:p>
                      <a:pPr algn="ctr"/>
                      <a:r>
                        <a:rPr lang="en-IE" dirty="0">
                          <a:solidFill>
                            <a:schemeClr val="bg1"/>
                          </a:solidFill>
                        </a:rPr>
                        <a:t>size</a:t>
                      </a:r>
                      <a:endParaRPr lang="en-IE" dirty="0">
                        <a:solidFill>
                          <a:schemeClr val="bg1"/>
                        </a:solidFill>
                        <a:latin typeface="+mn-lt"/>
                        <a:cs typeface="Calibri" panose="020F0502020204030204" pitchFamily="34" charset="0"/>
                      </a:endParaRPr>
                    </a:p>
                  </a:txBody>
                  <a:tcPr marL="68580" marR="68580" marT="0" marB="0">
                    <a:solidFill>
                      <a:schemeClr val="accent5">
                        <a:lumMod val="50000"/>
                      </a:schemeClr>
                    </a:solidFill>
                  </a:tcPr>
                </a:tc>
                <a:tc>
                  <a:txBody>
                    <a:bodyPr/>
                    <a:lstStyle/>
                    <a:p>
                      <a:pPr algn="ctr">
                        <a:lnSpc>
                          <a:spcPct val="100000"/>
                        </a:lnSpc>
                        <a:spcBef>
                          <a:spcPts val="0"/>
                        </a:spcBef>
                        <a:spcAft>
                          <a:spcPts val="0"/>
                        </a:spcAft>
                      </a:pPr>
                      <a:r>
                        <a:rPr lang="en-IE" sz="1800" b="1" i="1" dirty="0">
                          <a:solidFill>
                            <a:schemeClr val="bg1"/>
                          </a:solidFill>
                          <a:effectLst/>
                        </a:rPr>
                        <a:t>p</a:t>
                      </a:r>
                      <a:r>
                        <a:rPr lang="en-IE" sz="1800" b="1" dirty="0">
                          <a:solidFill>
                            <a:schemeClr val="bg1"/>
                          </a:solidFill>
                          <a:effectLst/>
                        </a:rPr>
                        <a:t> value</a:t>
                      </a:r>
                      <a:endParaRPr lang="en-IE" sz="1800" b="1" dirty="0">
                        <a:solidFill>
                          <a:schemeClr val="bg1"/>
                        </a:solidFill>
                        <a:effectLst/>
                        <a:latin typeface="+mn-lt"/>
                        <a:ea typeface="Calibri"/>
                        <a:cs typeface="Times New Roman"/>
                      </a:endParaRPr>
                    </a:p>
                  </a:txBody>
                  <a:tcPr marL="68580" marR="68580" marT="0" marB="0">
                    <a:solidFill>
                      <a:schemeClr val="accent5">
                        <a:lumMod val="50000"/>
                      </a:schemeClr>
                    </a:solidFill>
                  </a:tcPr>
                </a:tc>
                <a:tc>
                  <a:txBody>
                    <a:bodyPr/>
                    <a:lstStyle/>
                    <a:p>
                      <a:pPr algn="ctr">
                        <a:lnSpc>
                          <a:spcPct val="100000"/>
                        </a:lnSpc>
                        <a:spcBef>
                          <a:spcPts val="0"/>
                        </a:spcBef>
                        <a:spcAft>
                          <a:spcPts val="0"/>
                        </a:spcAft>
                      </a:pPr>
                      <a:r>
                        <a:rPr lang="en-IE" sz="1800" b="1" i="1" dirty="0">
                          <a:solidFill>
                            <a:schemeClr val="bg1"/>
                          </a:solidFill>
                          <a:effectLst/>
                        </a:rPr>
                        <a:t>p</a:t>
                      </a:r>
                      <a:r>
                        <a:rPr lang="en-IE" sz="1800" b="1" dirty="0">
                          <a:solidFill>
                            <a:schemeClr val="bg1"/>
                          </a:solidFill>
                          <a:effectLst/>
                        </a:rPr>
                        <a:t> value adj. </a:t>
                      </a:r>
                      <a:endParaRPr lang="en-IE" sz="1800" b="1" dirty="0">
                        <a:solidFill>
                          <a:schemeClr val="bg1"/>
                        </a:solidFill>
                        <a:effectLst/>
                        <a:latin typeface="+mn-lt"/>
                        <a:ea typeface="Calibri"/>
                        <a:cs typeface="Times New Roman"/>
                      </a:endParaRPr>
                    </a:p>
                  </a:txBody>
                  <a:tcPr marL="68580" marR="68580" marT="0" marB="0">
                    <a:solidFill>
                      <a:schemeClr val="accent5">
                        <a:lumMod val="50000"/>
                      </a:schemeClr>
                    </a:solidFill>
                  </a:tcPr>
                </a:tc>
                <a:extLst>
                  <a:ext uri="{0D108BD9-81ED-4DB2-BD59-A6C34878D82A}">
                    <a16:rowId xmlns:a16="http://schemas.microsoft.com/office/drawing/2014/main" val="10000"/>
                  </a:ext>
                </a:extLst>
              </a:tr>
              <a:tr h="248810">
                <a:tc>
                  <a:txBody>
                    <a:bodyPr/>
                    <a:lstStyle/>
                    <a:p>
                      <a:pPr>
                        <a:lnSpc>
                          <a:spcPct val="100000"/>
                        </a:lnSpc>
                        <a:spcBef>
                          <a:spcPts val="0"/>
                        </a:spcBef>
                        <a:spcAft>
                          <a:spcPts val="0"/>
                        </a:spcAft>
                      </a:pPr>
                      <a:r>
                        <a:rPr lang="en-IE" sz="1600" b="0" dirty="0">
                          <a:solidFill>
                            <a:schemeClr val="tx1"/>
                          </a:solidFill>
                          <a:effectLst/>
                        </a:rPr>
                        <a:t>General Conceptual Ability</a:t>
                      </a:r>
                      <a:endParaRPr lang="en-IE" sz="1600" b="0" dirty="0">
                        <a:solidFill>
                          <a:schemeClr val="tx1"/>
                        </a:solidFill>
                        <a:effectLst/>
                        <a:latin typeface="+mn-lt"/>
                        <a:ea typeface="Calibri"/>
                        <a:cs typeface="Times New Roman"/>
                      </a:endParaRPr>
                    </a:p>
                  </a:txBody>
                  <a:tcPr marL="68580" marR="68580" marT="0" marB="0"/>
                </a:tc>
                <a:tc>
                  <a:txBody>
                    <a:bodyPr/>
                    <a:lstStyle/>
                    <a:p>
                      <a:pPr algn="ctr">
                        <a:lnSpc>
                          <a:spcPct val="100000"/>
                        </a:lnSpc>
                        <a:spcAft>
                          <a:spcPts val="0"/>
                        </a:spcAft>
                      </a:pPr>
                      <a:r>
                        <a:rPr lang="en-IE" sz="1600" kern="0" dirty="0">
                          <a:solidFill>
                            <a:srgbClr val="000000"/>
                          </a:solidFill>
                          <a:effectLst/>
                        </a:rPr>
                        <a:t>85.41</a:t>
                      </a:r>
                      <a:endParaRPr lang="en-IE" sz="1600" kern="100" dirty="0">
                        <a:effectLst/>
                      </a:endParaRPr>
                    </a:p>
                    <a:p>
                      <a:pPr algn="ctr">
                        <a:lnSpc>
                          <a:spcPct val="100000"/>
                        </a:lnSpc>
                        <a:spcAft>
                          <a:spcPts val="0"/>
                        </a:spcAft>
                      </a:pPr>
                      <a:r>
                        <a:rPr lang="en-IE" sz="1200" kern="0" dirty="0">
                          <a:solidFill>
                            <a:srgbClr val="000000"/>
                          </a:solidFill>
                          <a:effectLst/>
                        </a:rPr>
                        <a:t>(14.04)</a:t>
                      </a:r>
                    </a:p>
                    <a:p>
                      <a:pPr algn="ctr">
                        <a:lnSpc>
                          <a:spcPct val="100000"/>
                        </a:lnSpc>
                        <a:spcAft>
                          <a:spcPts val="0"/>
                        </a:spcAft>
                      </a:pPr>
                      <a:endParaRPr lang="en-IE" sz="12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76.76</a:t>
                      </a:r>
                      <a:endParaRPr lang="en-IE" sz="1600" kern="100" dirty="0">
                        <a:effectLst/>
                      </a:endParaRPr>
                    </a:p>
                    <a:p>
                      <a:pPr algn="ctr">
                        <a:lnSpc>
                          <a:spcPct val="100000"/>
                        </a:lnSpc>
                        <a:spcAft>
                          <a:spcPts val="0"/>
                        </a:spcAft>
                      </a:pPr>
                      <a:r>
                        <a:rPr lang="en-IE" sz="1200" kern="0" dirty="0">
                          <a:solidFill>
                            <a:srgbClr val="000000"/>
                          </a:solidFill>
                          <a:effectLst/>
                        </a:rPr>
                        <a:t>(10.74)</a:t>
                      </a:r>
                      <a:endParaRPr lang="en-IE" sz="12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0.70</a:t>
                      </a:r>
                      <a:endParaRPr lang="en-IE" sz="16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b="1" kern="0" dirty="0">
                          <a:solidFill>
                            <a:srgbClr val="000000"/>
                          </a:solidFill>
                          <a:effectLst/>
                        </a:rPr>
                        <a:t>0.003</a:t>
                      </a:r>
                      <a:endParaRPr lang="en-IE" sz="1600" b="1"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b="1" kern="0" dirty="0">
                          <a:solidFill>
                            <a:srgbClr val="000000"/>
                          </a:solidFill>
                          <a:effectLst/>
                        </a:rPr>
                        <a:t>0.010</a:t>
                      </a:r>
                      <a:endParaRPr lang="en-IE" sz="1600" b="1" kern="100" dirty="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216024">
                <a:tc>
                  <a:txBody>
                    <a:bodyPr/>
                    <a:lstStyle/>
                    <a:p>
                      <a:pPr algn="l">
                        <a:lnSpc>
                          <a:spcPct val="100000"/>
                        </a:lnSpc>
                        <a:spcBef>
                          <a:spcPts val="0"/>
                        </a:spcBef>
                        <a:spcAft>
                          <a:spcPts val="0"/>
                        </a:spcAft>
                      </a:pPr>
                      <a:r>
                        <a:rPr lang="en-IE" sz="1600" b="0" dirty="0">
                          <a:solidFill>
                            <a:schemeClr val="tx1"/>
                          </a:solidFill>
                          <a:effectLst/>
                        </a:rPr>
                        <a:t>Spatial Ability</a:t>
                      </a:r>
                      <a:endParaRPr lang="en-IE" sz="1600" b="0" dirty="0">
                        <a:solidFill>
                          <a:schemeClr val="tx1"/>
                        </a:solidFill>
                        <a:effectLst/>
                        <a:latin typeface="+mn-lt"/>
                        <a:ea typeface="Calibri"/>
                        <a:cs typeface="Times New Roman"/>
                      </a:endParaRPr>
                    </a:p>
                  </a:txBody>
                  <a:tcPr marL="68580" marR="68580" marT="0" marB="0"/>
                </a:tc>
                <a:tc>
                  <a:txBody>
                    <a:bodyPr/>
                    <a:lstStyle/>
                    <a:p>
                      <a:pPr algn="ctr">
                        <a:lnSpc>
                          <a:spcPct val="100000"/>
                        </a:lnSpc>
                        <a:spcAft>
                          <a:spcPts val="0"/>
                        </a:spcAft>
                      </a:pPr>
                      <a:r>
                        <a:rPr lang="en-IE" sz="1600" kern="0" dirty="0">
                          <a:solidFill>
                            <a:srgbClr val="000000"/>
                          </a:solidFill>
                          <a:effectLst/>
                        </a:rPr>
                        <a:t>94.09</a:t>
                      </a:r>
                      <a:endParaRPr lang="en-IE" sz="1600" kern="100" dirty="0">
                        <a:effectLst/>
                      </a:endParaRPr>
                    </a:p>
                    <a:p>
                      <a:pPr algn="ctr">
                        <a:lnSpc>
                          <a:spcPct val="100000"/>
                        </a:lnSpc>
                        <a:spcAft>
                          <a:spcPts val="0"/>
                        </a:spcAft>
                      </a:pPr>
                      <a:r>
                        <a:rPr lang="en-IE" sz="1200" kern="0" dirty="0">
                          <a:solidFill>
                            <a:srgbClr val="000000"/>
                          </a:solidFill>
                          <a:effectLst/>
                        </a:rPr>
                        <a:t>(17.77)</a:t>
                      </a:r>
                    </a:p>
                    <a:p>
                      <a:pPr algn="ctr">
                        <a:lnSpc>
                          <a:spcPct val="100000"/>
                        </a:lnSpc>
                        <a:spcAft>
                          <a:spcPts val="0"/>
                        </a:spcAft>
                      </a:pPr>
                      <a:endParaRPr lang="en-IE" sz="12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86.28</a:t>
                      </a:r>
                      <a:endParaRPr lang="en-IE" sz="1600" kern="100" dirty="0">
                        <a:effectLst/>
                      </a:endParaRPr>
                    </a:p>
                    <a:p>
                      <a:pPr algn="ctr">
                        <a:lnSpc>
                          <a:spcPct val="100000"/>
                        </a:lnSpc>
                        <a:spcAft>
                          <a:spcPts val="0"/>
                        </a:spcAft>
                      </a:pPr>
                      <a:r>
                        <a:rPr lang="en-IE" sz="1200" kern="0" dirty="0">
                          <a:solidFill>
                            <a:srgbClr val="000000"/>
                          </a:solidFill>
                          <a:effectLst/>
                        </a:rPr>
                        <a:t>(13.02)</a:t>
                      </a:r>
                      <a:endParaRPr lang="en-IE" sz="12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0.51</a:t>
                      </a:r>
                      <a:endParaRPr lang="en-IE" sz="16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b="1" kern="0" dirty="0">
                          <a:solidFill>
                            <a:srgbClr val="000000"/>
                          </a:solidFill>
                          <a:effectLst/>
                        </a:rPr>
                        <a:t>0.012</a:t>
                      </a:r>
                      <a:endParaRPr lang="en-IE" sz="1600" b="1"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b="1" kern="0" dirty="0">
                          <a:solidFill>
                            <a:srgbClr val="000000"/>
                          </a:solidFill>
                          <a:effectLst/>
                        </a:rPr>
                        <a:t>0.012</a:t>
                      </a:r>
                      <a:endParaRPr lang="en-IE" sz="1600" b="1" kern="100" dirty="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183746">
                <a:tc>
                  <a:txBody>
                    <a:bodyPr/>
                    <a:lstStyle/>
                    <a:p>
                      <a:pPr algn="l">
                        <a:lnSpc>
                          <a:spcPct val="100000"/>
                        </a:lnSpc>
                        <a:spcBef>
                          <a:spcPts val="0"/>
                        </a:spcBef>
                        <a:spcAft>
                          <a:spcPts val="0"/>
                        </a:spcAft>
                      </a:pPr>
                      <a:r>
                        <a:rPr lang="en-IE" sz="1600" b="0" dirty="0">
                          <a:solidFill>
                            <a:schemeClr val="tx1"/>
                          </a:solidFill>
                          <a:effectLst/>
                        </a:rPr>
                        <a:t>Non-Verbal Ability</a:t>
                      </a:r>
                      <a:endParaRPr lang="en-IE" sz="1600" b="0" dirty="0">
                        <a:solidFill>
                          <a:schemeClr val="tx1"/>
                        </a:solidFill>
                        <a:effectLst/>
                        <a:latin typeface="+mn-lt"/>
                        <a:ea typeface="Calibri"/>
                        <a:cs typeface="Times New Roman"/>
                      </a:endParaRPr>
                    </a:p>
                  </a:txBody>
                  <a:tcPr marL="68580" marR="68580" marT="0" marB="0"/>
                </a:tc>
                <a:tc>
                  <a:txBody>
                    <a:bodyPr/>
                    <a:lstStyle/>
                    <a:p>
                      <a:pPr algn="ctr">
                        <a:lnSpc>
                          <a:spcPct val="100000"/>
                        </a:lnSpc>
                        <a:spcAft>
                          <a:spcPts val="0"/>
                        </a:spcAft>
                      </a:pPr>
                      <a:r>
                        <a:rPr lang="en-IE" sz="1600" kern="0" dirty="0">
                          <a:solidFill>
                            <a:srgbClr val="000000"/>
                          </a:solidFill>
                          <a:effectLst/>
                        </a:rPr>
                        <a:t>82.94</a:t>
                      </a:r>
                      <a:endParaRPr lang="en-IE" sz="1600" kern="100" dirty="0">
                        <a:effectLst/>
                      </a:endParaRPr>
                    </a:p>
                    <a:p>
                      <a:pPr algn="ctr">
                        <a:lnSpc>
                          <a:spcPct val="100000"/>
                        </a:lnSpc>
                        <a:spcAft>
                          <a:spcPts val="0"/>
                        </a:spcAft>
                      </a:pPr>
                      <a:r>
                        <a:rPr lang="en-IE" sz="1200" kern="0" dirty="0">
                          <a:solidFill>
                            <a:srgbClr val="000000"/>
                          </a:solidFill>
                          <a:effectLst/>
                        </a:rPr>
                        <a:t>(12.36)</a:t>
                      </a:r>
                    </a:p>
                    <a:p>
                      <a:pPr algn="ctr">
                        <a:lnSpc>
                          <a:spcPct val="100000"/>
                        </a:lnSpc>
                        <a:spcAft>
                          <a:spcPts val="0"/>
                        </a:spcAft>
                      </a:pPr>
                      <a:endParaRPr lang="en-IE" sz="12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76.57</a:t>
                      </a:r>
                      <a:endParaRPr lang="en-IE" sz="1600" kern="100" dirty="0">
                        <a:effectLst/>
                      </a:endParaRPr>
                    </a:p>
                    <a:p>
                      <a:pPr algn="ctr">
                        <a:lnSpc>
                          <a:spcPct val="100000"/>
                        </a:lnSpc>
                        <a:spcAft>
                          <a:spcPts val="0"/>
                        </a:spcAft>
                      </a:pPr>
                      <a:r>
                        <a:rPr lang="en-IE" sz="1200" kern="0" dirty="0">
                          <a:solidFill>
                            <a:srgbClr val="000000"/>
                          </a:solidFill>
                          <a:effectLst/>
                        </a:rPr>
                        <a:t>(11.62)</a:t>
                      </a:r>
                      <a:endParaRPr lang="en-IE" sz="12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0.53</a:t>
                      </a:r>
                      <a:endParaRPr lang="en-IE" sz="16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b="1" kern="0" dirty="0">
                          <a:solidFill>
                            <a:srgbClr val="000000"/>
                          </a:solidFill>
                          <a:effectLst/>
                        </a:rPr>
                        <a:t>0.015</a:t>
                      </a:r>
                      <a:endParaRPr lang="en-IE" sz="1600" b="1"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b="1" kern="0" dirty="0">
                          <a:solidFill>
                            <a:srgbClr val="000000"/>
                          </a:solidFill>
                          <a:effectLst/>
                        </a:rPr>
                        <a:t>0.023</a:t>
                      </a:r>
                      <a:endParaRPr lang="en-IE" sz="1600" b="1" kern="100" dirty="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168506">
                <a:tc>
                  <a:txBody>
                    <a:bodyPr/>
                    <a:lstStyle/>
                    <a:p>
                      <a:pPr algn="l">
                        <a:lnSpc>
                          <a:spcPct val="100000"/>
                        </a:lnSpc>
                        <a:spcBef>
                          <a:spcPts val="0"/>
                        </a:spcBef>
                        <a:spcAft>
                          <a:spcPts val="0"/>
                        </a:spcAft>
                      </a:pPr>
                      <a:r>
                        <a:rPr lang="en-IE" sz="1600" b="0" dirty="0">
                          <a:solidFill>
                            <a:schemeClr val="tx1"/>
                          </a:solidFill>
                          <a:effectLst/>
                        </a:rPr>
                        <a:t>Verbal Ability</a:t>
                      </a:r>
                      <a:endParaRPr lang="en-IE" sz="1600" b="0" dirty="0">
                        <a:solidFill>
                          <a:schemeClr val="tx1"/>
                        </a:solidFill>
                        <a:effectLst/>
                        <a:latin typeface="+mn-lt"/>
                        <a:ea typeface="Calibri"/>
                        <a:cs typeface="Times New Roman"/>
                      </a:endParaRPr>
                    </a:p>
                  </a:txBody>
                  <a:tcPr marL="68580" marR="68580" marT="0" marB="0"/>
                </a:tc>
                <a:tc>
                  <a:txBody>
                    <a:bodyPr/>
                    <a:lstStyle/>
                    <a:p>
                      <a:pPr algn="ctr">
                        <a:lnSpc>
                          <a:spcPct val="100000"/>
                        </a:lnSpc>
                        <a:spcAft>
                          <a:spcPts val="0"/>
                        </a:spcAft>
                      </a:pPr>
                      <a:r>
                        <a:rPr lang="en-IE" sz="1600" kern="0" dirty="0">
                          <a:solidFill>
                            <a:srgbClr val="000000"/>
                          </a:solidFill>
                          <a:effectLst/>
                        </a:rPr>
                        <a:t>87.39</a:t>
                      </a:r>
                      <a:endParaRPr lang="en-IE" sz="1600" kern="100" dirty="0">
                        <a:effectLst/>
                      </a:endParaRPr>
                    </a:p>
                    <a:p>
                      <a:pPr algn="ctr">
                        <a:lnSpc>
                          <a:spcPct val="100000"/>
                        </a:lnSpc>
                        <a:spcAft>
                          <a:spcPts val="0"/>
                        </a:spcAft>
                      </a:pPr>
                      <a:r>
                        <a:rPr lang="en-IE" sz="1200" kern="0" dirty="0">
                          <a:solidFill>
                            <a:srgbClr val="000000"/>
                          </a:solidFill>
                          <a:effectLst/>
                        </a:rPr>
                        <a:t>(12.82)</a:t>
                      </a:r>
                    </a:p>
                    <a:p>
                      <a:pPr algn="ctr">
                        <a:lnSpc>
                          <a:spcPct val="100000"/>
                        </a:lnSpc>
                        <a:spcAft>
                          <a:spcPts val="0"/>
                        </a:spcAft>
                      </a:pPr>
                      <a:endParaRPr lang="en-IE" sz="12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80.42</a:t>
                      </a:r>
                      <a:endParaRPr lang="en-IE" sz="1600" kern="100" dirty="0">
                        <a:effectLst/>
                      </a:endParaRPr>
                    </a:p>
                    <a:p>
                      <a:pPr algn="ctr">
                        <a:lnSpc>
                          <a:spcPct val="100000"/>
                        </a:lnSpc>
                        <a:spcAft>
                          <a:spcPts val="0"/>
                        </a:spcAft>
                      </a:pPr>
                      <a:r>
                        <a:rPr lang="en-IE" sz="1200" kern="0" dirty="0">
                          <a:solidFill>
                            <a:srgbClr val="000000"/>
                          </a:solidFill>
                          <a:effectLst/>
                        </a:rPr>
                        <a:t>(9.89)</a:t>
                      </a:r>
                      <a:endParaRPr lang="en-IE" sz="12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0.61</a:t>
                      </a:r>
                      <a:endParaRPr lang="en-IE" sz="16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b="1" kern="0" dirty="0">
                          <a:solidFill>
                            <a:srgbClr val="000000"/>
                          </a:solidFill>
                          <a:effectLst/>
                        </a:rPr>
                        <a:t>0.016</a:t>
                      </a:r>
                      <a:endParaRPr lang="en-IE" sz="1600" b="1"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b="1" kern="0" dirty="0">
                          <a:solidFill>
                            <a:srgbClr val="000000"/>
                          </a:solidFill>
                          <a:effectLst/>
                        </a:rPr>
                        <a:t>0.023</a:t>
                      </a:r>
                      <a:endParaRPr lang="en-IE" sz="1600" b="1" kern="100" dirty="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989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t>Distribution of Cognitive Skills</a:t>
            </a:r>
          </a:p>
        </p:txBody>
      </p:sp>
      <p:sp>
        <p:nvSpPr>
          <p:cNvPr id="5" name="Slide Number Placeholder 4"/>
          <p:cNvSpPr>
            <a:spLocks noGrp="1"/>
          </p:cNvSpPr>
          <p:nvPr>
            <p:ph type="sldNum" sz="quarter" idx="12"/>
          </p:nvPr>
        </p:nvSpPr>
        <p:spPr/>
        <p:txBody>
          <a:bodyPr/>
          <a:lstStyle/>
          <a:p>
            <a:pPr>
              <a:defRPr/>
            </a:pPr>
            <a:fld id="{5BC7FEBF-A170-470C-A369-F0D066FB58E5}" type="slidenum">
              <a:rPr lang="en-US" smtClean="0"/>
              <a:pPr>
                <a:defRPr/>
              </a:pPr>
              <a:t>15</a:t>
            </a:fld>
            <a:endParaRPr lang="en-US"/>
          </a:p>
        </p:txBody>
      </p:sp>
      <p:graphicFrame>
        <p:nvGraphicFramePr>
          <p:cNvPr id="7" name="Chart 6">
            <a:extLst>
              <a:ext uri="{FF2B5EF4-FFF2-40B4-BE49-F238E27FC236}">
                <a16:creationId xmlns:a16="http://schemas.microsoft.com/office/drawing/2014/main" id="{00000000-0008-0000-0200-000002000000}"/>
              </a:ext>
            </a:extLst>
          </p:cNvPr>
          <p:cNvGraphicFramePr/>
          <p:nvPr>
            <p:extLst>
              <p:ext uri="{D42A27DB-BD31-4B8C-83A1-F6EECF244321}">
                <p14:modId xmlns:p14="http://schemas.microsoft.com/office/powerpoint/2010/main" val="3519284539"/>
              </p:ext>
            </p:extLst>
          </p:nvPr>
        </p:nvGraphicFramePr>
        <p:xfrm>
          <a:off x="1691680" y="2092549"/>
          <a:ext cx="6480720" cy="4032448"/>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3">
            <a:extLst>
              <a:ext uri="{FF2B5EF4-FFF2-40B4-BE49-F238E27FC236}">
                <a16:creationId xmlns:a16="http://schemas.microsoft.com/office/drawing/2014/main" id="{318E6D2E-C523-B11D-E456-D1C53DAE6410}"/>
              </a:ext>
            </a:extLst>
          </p:cNvPr>
          <p:cNvSpPr>
            <a:spLocks noChangeArrowheads="1"/>
          </p:cNvSpPr>
          <p:nvPr/>
        </p:nvSpPr>
        <p:spPr bwMode="auto">
          <a:xfrm rot="-5400000">
            <a:off x="29063" y="3461044"/>
            <a:ext cx="2734241" cy="417118"/>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Percentage of children</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0" name="Rectangle 4">
            <a:extLst>
              <a:ext uri="{FF2B5EF4-FFF2-40B4-BE49-F238E27FC236}">
                <a16:creationId xmlns:a16="http://schemas.microsoft.com/office/drawing/2014/main" id="{5D3BCD1F-9F4A-BFDA-A1A8-B3AC9480DDC8}"/>
              </a:ext>
            </a:extLst>
          </p:cNvPr>
          <p:cNvSpPr>
            <a:spLocks noChangeArrowheads="1"/>
          </p:cNvSpPr>
          <p:nvPr/>
        </p:nvSpPr>
        <p:spPr bwMode="auto">
          <a:xfrm>
            <a:off x="539552" y="2420888"/>
            <a:ext cx="10584160" cy="529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E"/>
          </a:p>
        </p:txBody>
      </p:sp>
      <p:sp>
        <p:nvSpPr>
          <p:cNvPr id="11" name="Rectangle 6">
            <a:extLst>
              <a:ext uri="{FF2B5EF4-FFF2-40B4-BE49-F238E27FC236}">
                <a16:creationId xmlns:a16="http://schemas.microsoft.com/office/drawing/2014/main" id="{D839687D-D3C7-C4C7-F0A6-ACBED8A43D11}"/>
              </a:ext>
            </a:extLst>
          </p:cNvPr>
          <p:cNvSpPr>
            <a:spLocks noChangeArrowheads="1"/>
          </p:cNvSpPr>
          <p:nvPr/>
        </p:nvSpPr>
        <p:spPr bwMode="auto">
          <a:xfrm flipV="1">
            <a:off x="539552" y="2757511"/>
            <a:ext cx="1058416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7">
            <a:extLst>
              <a:ext uri="{FF2B5EF4-FFF2-40B4-BE49-F238E27FC236}">
                <a16:creationId xmlns:a16="http://schemas.microsoft.com/office/drawing/2014/main" id="{A7C28807-BE99-9E3F-993C-49A3AA62CEFD}"/>
              </a:ext>
            </a:extLst>
          </p:cNvPr>
          <p:cNvSpPr>
            <a:spLocks noChangeArrowheads="1"/>
          </p:cNvSpPr>
          <p:nvPr/>
        </p:nvSpPr>
        <p:spPr bwMode="auto">
          <a:xfrm flipV="1">
            <a:off x="539552" y="5693295"/>
            <a:ext cx="105841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E"/>
          </a:p>
        </p:txBody>
      </p:sp>
    </p:spTree>
    <p:extLst>
      <p:ext uri="{BB962C8B-B14F-4D97-AF65-F5344CB8AC3E}">
        <p14:creationId xmlns:p14="http://schemas.microsoft.com/office/powerpoint/2010/main" val="1077844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t>Cognitive Skills - % Below Norm</a:t>
            </a:r>
          </a:p>
        </p:txBody>
      </p:sp>
      <p:sp>
        <p:nvSpPr>
          <p:cNvPr id="5" name="Slide Number Placeholder 4"/>
          <p:cNvSpPr>
            <a:spLocks noGrp="1"/>
          </p:cNvSpPr>
          <p:nvPr>
            <p:ph type="sldNum" sz="quarter" idx="12"/>
          </p:nvPr>
        </p:nvSpPr>
        <p:spPr/>
        <p:txBody>
          <a:bodyPr/>
          <a:lstStyle/>
          <a:p>
            <a:pPr>
              <a:defRPr/>
            </a:pPr>
            <a:fld id="{5BC7FEBF-A170-470C-A369-F0D066FB58E5}" type="slidenum">
              <a:rPr lang="en-US" smtClean="0"/>
              <a:pPr>
                <a:defRPr/>
              </a:pPr>
              <a:t>16</a:t>
            </a:fld>
            <a:endParaRPr lang="en-US"/>
          </a:p>
        </p:txBody>
      </p:sp>
      <p:graphicFrame>
        <p:nvGraphicFramePr>
          <p:cNvPr id="7" name="Chart 6">
            <a:extLst>
              <a:ext uri="{FF2B5EF4-FFF2-40B4-BE49-F238E27FC236}">
                <a16:creationId xmlns:a16="http://schemas.microsoft.com/office/drawing/2014/main" id="{687277F5-E0CF-4741-86A1-7595947B0D51}"/>
              </a:ext>
            </a:extLst>
          </p:cNvPr>
          <p:cNvGraphicFramePr>
            <a:graphicFrameLocks/>
          </p:cNvGraphicFramePr>
          <p:nvPr>
            <p:extLst>
              <p:ext uri="{D42A27DB-BD31-4B8C-83A1-F6EECF244321}">
                <p14:modId xmlns:p14="http://schemas.microsoft.com/office/powerpoint/2010/main" val="764043663"/>
              </p:ext>
            </p:extLst>
          </p:nvPr>
        </p:nvGraphicFramePr>
        <p:xfrm>
          <a:off x="971600" y="1912534"/>
          <a:ext cx="6984776" cy="417646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2">
            <a:extLst>
              <a:ext uri="{FF2B5EF4-FFF2-40B4-BE49-F238E27FC236}">
                <a16:creationId xmlns:a16="http://schemas.microsoft.com/office/drawing/2014/main" id="{6FFAD10B-AC8D-95D5-A2C4-531BCB6BF802}"/>
              </a:ext>
            </a:extLst>
          </p:cNvPr>
          <p:cNvSpPr txBox="1">
            <a:spLocks noChangeArrowheads="1"/>
          </p:cNvSpPr>
          <p:nvPr/>
        </p:nvSpPr>
        <p:spPr bwMode="auto">
          <a:xfrm>
            <a:off x="2771800" y="1933695"/>
            <a:ext cx="4032448" cy="360040"/>
          </a:xfrm>
          <a:prstGeom prst="rect">
            <a:avLst/>
          </a:prstGeom>
          <a:solidFill>
            <a:schemeClr val="accent5">
              <a:lumMod val="20000"/>
              <a:lumOff val="80000"/>
            </a:schemeClr>
          </a:solidFill>
          <a:ln w="9525">
            <a:solidFill>
              <a:schemeClr val="tx1"/>
            </a:solidFill>
            <a:miter lim="800000"/>
            <a:headEnd/>
            <a:tailEnd/>
          </a:ln>
        </p:spPr>
        <p:txBody>
          <a:bodyPr rot="0" vert="horz" wrap="square" lIns="91440" tIns="45720" rIns="91440" bIns="4572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125000"/>
              </a:lnSpc>
              <a:spcBef>
                <a:spcPts val="600"/>
              </a:spcBef>
            </a:pPr>
            <a:r>
              <a:rPr lang="en-IE" sz="1400" b="1" dirty="0">
                <a:effectLst/>
                <a:latin typeface="Calibri" panose="020F0502020204030204" pitchFamily="34" charset="0"/>
                <a:ea typeface="Times New Roman" panose="02020603050405020304" pitchFamily="18" charset="0"/>
                <a:cs typeface="Calibri" panose="020F0502020204030204" pitchFamily="34" charset="0"/>
              </a:rPr>
              <a:t>SIGNIFICANT DIFFERENCE</a:t>
            </a:r>
            <a:endParaRPr lang="en-IE" sz="14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19598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t>Executive Functioning </a:t>
            </a:r>
          </a:p>
        </p:txBody>
      </p:sp>
      <p:sp>
        <p:nvSpPr>
          <p:cNvPr id="5" name="Slide Number Placeholder 4"/>
          <p:cNvSpPr>
            <a:spLocks noGrp="1"/>
          </p:cNvSpPr>
          <p:nvPr>
            <p:ph type="sldNum" sz="quarter" idx="12"/>
          </p:nvPr>
        </p:nvSpPr>
        <p:spPr/>
        <p:txBody>
          <a:bodyPr/>
          <a:lstStyle/>
          <a:p>
            <a:pPr>
              <a:defRPr/>
            </a:pPr>
            <a:fld id="{5BC7FEBF-A170-470C-A369-F0D066FB58E5}" type="slidenum">
              <a:rPr lang="en-US" smtClean="0"/>
              <a:pPr>
                <a:defRPr/>
              </a:pPr>
              <a:t>17</a:t>
            </a:fld>
            <a:endParaRPr lang="en-US"/>
          </a:p>
        </p:txBody>
      </p:sp>
      <p:sp>
        <p:nvSpPr>
          <p:cNvPr id="9" name="Content Placeholder 1"/>
          <p:cNvSpPr>
            <a:spLocks noGrp="1"/>
          </p:cNvSpPr>
          <p:nvPr>
            <p:ph idx="1"/>
          </p:nvPr>
        </p:nvSpPr>
        <p:spPr>
          <a:xfrm>
            <a:off x="304800" y="1628801"/>
            <a:ext cx="8587680" cy="936104"/>
          </a:xfrm>
        </p:spPr>
        <p:txBody>
          <a:bodyPr/>
          <a:lstStyle/>
          <a:p>
            <a:pPr marL="0" indent="0">
              <a:buClr>
                <a:srgbClr val="003300"/>
              </a:buClr>
              <a:buSzPct val="100000"/>
              <a:buNone/>
            </a:pPr>
            <a:r>
              <a:rPr lang="en-US" sz="2000" b="1" dirty="0"/>
              <a:t>NIH Toolbox for Assessment of Neurological and Behavioral Function Cognition Battery </a:t>
            </a:r>
            <a:endParaRPr lang="en-US" sz="1200" b="1" dirty="0">
              <a:solidFill>
                <a:schemeClr val="accent6">
                  <a:lumMod val="75000"/>
                </a:schemeClr>
              </a:solidFill>
            </a:endParaRPr>
          </a:p>
        </p:txBody>
      </p:sp>
      <p:graphicFrame>
        <p:nvGraphicFramePr>
          <p:cNvPr id="2" name="Table 1">
            <a:extLst>
              <a:ext uri="{FF2B5EF4-FFF2-40B4-BE49-F238E27FC236}">
                <a16:creationId xmlns:a16="http://schemas.microsoft.com/office/drawing/2014/main" id="{DA893401-8206-F11B-FC8C-4FF0A3A35B86}"/>
              </a:ext>
            </a:extLst>
          </p:cNvPr>
          <p:cNvGraphicFramePr>
            <a:graphicFrameLocks noGrp="1"/>
          </p:cNvGraphicFramePr>
          <p:nvPr>
            <p:extLst>
              <p:ext uri="{D42A27DB-BD31-4B8C-83A1-F6EECF244321}">
                <p14:modId xmlns:p14="http://schemas.microsoft.com/office/powerpoint/2010/main" val="1823405221"/>
              </p:ext>
            </p:extLst>
          </p:nvPr>
        </p:nvGraphicFramePr>
        <p:xfrm>
          <a:off x="539552" y="2698373"/>
          <a:ext cx="7776864" cy="2560320"/>
        </p:xfrm>
        <a:graphic>
          <a:graphicData uri="http://schemas.openxmlformats.org/drawingml/2006/table">
            <a:tbl>
              <a:tblPr firstRow="1" firstCol="1" bandRow="1">
                <a:tableStyleId>{46F890A9-2807-4EBB-B81D-B2AA78EC7F39}</a:tableStyleId>
              </a:tblPr>
              <a:tblGrid>
                <a:gridCol w="2952328">
                  <a:extLst>
                    <a:ext uri="{9D8B030D-6E8A-4147-A177-3AD203B41FA5}">
                      <a16:colId xmlns:a16="http://schemas.microsoft.com/office/drawing/2014/main" val="20000"/>
                    </a:ext>
                  </a:extLst>
                </a:gridCol>
                <a:gridCol w="758924">
                  <a:extLst>
                    <a:ext uri="{9D8B030D-6E8A-4147-A177-3AD203B41FA5}">
                      <a16:colId xmlns:a16="http://schemas.microsoft.com/office/drawing/2014/main" val="20001"/>
                    </a:ext>
                  </a:extLst>
                </a:gridCol>
                <a:gridCol w="852368">
                  <a:extLst>
                    <a:ext uri="{9D8B030D-6E8A-4147-A177-3AD203B41FA5}">
                      <a16:colId xmlns:a16="http://schemas.microsoft.com/office/drawing/2014/main" val="20002"/>
                    </a:ext>
                  </a:extLst>
                </a:gridCol>
                <a:gridCol w="852368">
                  <a:extLst>
                    <a:ext uri="{9D8B030D-6E8A-4147-A177-3AD203B41FA5}">
                      <a16:colId xmlns:a16="http://schemas.microsoft.com/office/drawing/2014/main" val="20004"/>
                    </a:ext>
                  </a:extLst>
                </a:gridCol>
                <a:gridCol w="1180438">
                  <a:extLst>
                    <a:ext uri="{9D8B030D-6E8A-4147-A177-3AD203B41FA5}">
                      <a16:colId xmlns:a16="http://schemas.microsoft.com/office/drawing/2014/main" val="20003"/>
                    </a:ext>
                  </a:extLst>
                </a:gridCol>
                <a:gridCol w="1180438">
                  <a:extLst>
                    <a:ext uri="{9D8B030D-6E8A-4147-A177-3AD203B41FA5}">
                      <a16:colId xmlns:a16="http://schemas.microsoft.com/office/drawing/2014/main" val="20005"/>
                    </a:ext>
                  </a:extLst>
                </a:gridCol>
              </a:tblGrid>
              <a:tr h="432048">
                <a:tc>
                  <a:txBody>
                    <a:bodyPr/>
                    <a:lstStyle/>
                    <a:p>
                      <a:pPr algn="l">
                        <a:lnSpc>
                          <a:spcPct val="100000"/>
                        </a:lnSpc>
                        <a:spcAft>
                          <a:spcPts val="0"/>
                        </a:spcAft>
                      </a:pPr>
                      <a:endParaRPr lang="en-IE" sz="2000" dirty="0">
                        <a:solidFill>
                          <a:schemeClr val="bg1"/>
                        </a:solidFill>
                        <a:effectLst/>
                        <a:latin typeface="+mn-lt"/>
                        <a:ea typeface="Times New Roman"/>
                      </a:endParaRPr>
                    </a:p>
                  </a:txBody>
                  <a:tcPr marL="61269" marR="61269" marT="8510" marB="0">
                    <a:solidFill>
                      <a:srgbClr val="006600"/>
                    </a:solidFill>
                  </a:tcPr>
                </a:tc>
                <a:tc>
                  <a:txBody>
                    <a:bodyPr/>
                    <a:lstStyle/>
                    <a:p>
                      <a:pPr algn="ctr">
                        <a:lnSpc>
                          <a:spcPct val="100000"/>
                        </a:lnSpc>
                        <a:spcAft>
                          <a:spcPts val="0"/>
                        </a:spcAft>
                      </a:pPr>
                      <a:r>
                        <a:rPr lang="en-GB" sz="1600" b="1" dirty="0">
                          <a:solidFill>
                            <a:schemeClr val="bg1"/>
                          </a:solidFill>
                          <a:effectLst/>
                        </a:rPr>
                        <a:t>M</a:t>
                      </a:r>
                      <a:r>
                        <a:rPr lang="en-GB" sz="1600" b="1" baseline="-25000" dirty="0">
                          <a:solidFill>
                            <a:schemeClr val="bg1"/>
                          </a:solidFill>
                          <a:effectLst/>
                        </a:rPr>
                        <a:t>HIGH</a:t>
                      </a:r>
                      <a:endParaRPr lang="en-IE" sz="1600" dirty="0">
                        <a:solidFill>
                          <a:schemeClr val="bg1"/>
                        </a:solidFill>
                        <a:effectLst/>
                      </a:endParaRPr>
                    </a:p>
                    <a:p>
                      <a:pPr algn="ctr">
                        <a:lnSpc>
                          <a:spcPct val="100000"/>
                        </a:lnSpc>
                        <a:spcAft>
                          <a:spcPts val="0"/>
                        </a:spcAft>
                      </a:pPr>
                      <a:r>
                        <a:rPr lang="en-GB" sz="1200" b="1" dirty="0">
                          <a:solidFill>
                            <a:schemeClr val="bg1"/>
                          </a:solidFill>
                          <a:effectLst/>
                        </a:rPr>
                        <a:t>(SD)</a:t>
                      </a:r>
                      <a:endParaRPr lang="en-IE" sz="1200" dirty="0">
                        <a:solidFill>
                          <a:schemeClr val="bg1"/>
                        </a:solidFill>
                        <a:effectLst/>
                        <a:latin typeface="+mn-lt"/>
                        <a:ea typeface="Times New Roman"/>
                      </a:endParaRPr>
                    </a:p>
                  </a:txBody>
                  <a:tcPr marL="61269" marR="61269" marT="8510" marB="0">
                    <a:solidFill>
                      <a:srgbClr val="006600"/>
                    </a:solidFill>
                  </a:tcPr>
                </a:tc>
                <a:tc>
                  <a:txBody>
                    <a:bodyPr/>
                    <a:lstStyle/>
                    <a:p>
                      <a:pPr algn="ctr">
                        <a:lnSpc>
                          <a:spcPct val="100000"/>
                        </a:lnSpc>
                        <a:spcAft>
                          <a:spcPts val="0"/>
                        </a:spcAft>
                      </a:pPr>
                      <a:r>
                        <a:rPr lang="en-GB" sz="1600" b="1" dirty="0">
                          <a:solidFill>
                            <a:schemeClr val="bg1"/>
                          </a:solidFill>
                          <a:effectLst/>
                        </a:rPr>
                        <a:t>M</a:t>
                      </a:r>
                      <a:r>
                        <a:rPr lang="en-GB" sz="1600" b="1" baseline="-25000" dirty="0">
                          <a:solidFill>
                            <a:schemeClr val="bg1"/>
                          </a:solidFill>
                          <a:effectLst/>
                        </a:rPr>
                        <a:t>LOW</a:t>
                      </a:r>
                      <a:endParaRPr lang="en-IE" sz="1600" dirty="0">
                        <a:solidFill>
                          <a:schemeClr val="bg1"/>
                        </a:solidFill>
                        <a:effectLst/>
                      </a:endParaRPr>
                    </a:p>
                    <a:p>
                      <a:pPr algn="ctr">
                        <a:lnSpc>
                          <a:spcPct val="100000"/>
                        </a:lnSpc>
                        <a:spcAft>
                          <a:spcPts val="0"/>
                        </a:spcAft>
                      </a:pPr>
                      <a:r>
                        <a:rPr lang="en-GB" sz="1200" b="1" dirty="0">
                          <a:solidFill>
                            <a:schemeClr val="bg1"/>
                          </a:solidFill>
                          <a:effectLst/>
                        </a:rPr>
                        <a:t>(SD)</a:t>
                      </a:r>
                      <a:endParaRPr lang="en-IE" sz="1200" dirty="0">
                        <a:solidFill>
                          <a:schemeClr val="bg1"/>
                        </a:solidFill>
                        <a:effectLst/>
                        <a:latin typeface="+mn-lt"/>
                        <a:ea typeface="Times New Roman"/>
                      </a:endParaRPr>
                    </a:p>
                  </a:txBody>
                  <a:tcPr marL="61269" marR="61269" marT="8510" marB="0">
                    <a:solidFill>
                      <a:srgbClr val="006600"/>
                    </a:solidFill>
                  </a:tcPr>
                </a:tc>
                <a:tc>
                  <a:txBody>
                    <a:bodyPr/>
                    <a:lstStyle/>
                    <a:p>
                      <a:pPr algn="ctr"/>
                      <a:r>
                        <a:rPr lang="en-IE" sz="1600" b="1" dirty="0">
                          <a:solidFill>
                            <a:schemeClr val="bg1"/>
                          </a:solidFill>
                        </a:rPr>
                        <a:t>Effect size</a:t>
                      </a:r>
                      <a:endParaRPr lang="en-IE" sz="1600" b="1" dirty="0">
                        <a:solidFill>
                          <a:schemeClr val="bg1"/>
                        </a:solidFill>
                        <a:latin typeface="+mn-lt"/>
                        <a:cs typeface="Calibri" panose="020F0502020204030204" pitchFamily="34" charset="0"/>
                      </a:endParaRPr>
                    </a:p>
                  </a:txBody>
                  <a:tcPr marL="68580" marR="68580" marT="0" marB="0">
                    <a:solidFill>
                      <a:srgbClr val="006600"/>
                    </a:solidFill>
                  </a:tcPr>
                </a:tc>
                <a:tc>
                  <a:txBody>
                    <a:bodyPr/>
                    <a:lstStyle/>
                    <a:p>
                      <a:pPr algn="ctr">
                        <a:lnSpc>
                          <a:spcPct val="100000"/>
                        </a:lnSpc>
                        <a:spcBef>
                          <a:spcPts val="0"/>
                        </a:spcBef>
                        <a:spcAft>
                          <a:spcPts val="0"/>
                        </a:spcAft>
                      </a:pPr>
                      <a:r>
                        <a:rPr lang="en-IE" sz="1600" b="1" i="1" dirty="0">
                          <a:solidFill>
                            <a:schemeClr val="bg1"/>
                          </a:solidFill>
                          <a:effectLst/>
                        </a:rPr>
                        <a:t>p</a:t>
                      </a:r>
                      <a:r>
                        <a:rPr lang="en-IE" sz="1600" b="1" dirty="0">
                          <a:solidFill>
                            <a:schemeClr val="bg1"/>
                          </a:solidFill>
                          <a:effectLst/>
                        </a:rPr>
                        <a:t> value</a:t>
                      </a:r>
                      <a:endParaRPr lang="en-IE" sz="1600" b="1" dirty="0">
                        <a:solidFill>
                          <a:schemeClr val="bg1"/>
                        </a:solidFill>
                        <a:effectLst/>
                        <a:latin typeface="+mn-lt"/>
                        <a:ea typeface="Calibri"/>
                        <a:cs typeface="Times New Roman"/>
                      </a:endParaRPr>
                    </a:p>
                  </a:txBody>
                  <a:tcPr marL="68580" marR="68580" marT="0" marB="0">
                    <a:solidFill>
                      <a:srgbClr val="006600"/>
                    </a:solidFill>
                  </a:tcPr>
                </a:tc>
                <a:tc>
                  <a:txBody>
                    <a:bodyPr/>
                    <a:lstStyle/>
                    <a:p>
                      <a:pPr algn="ctr">
                        <a:lnSpc>
                          <a:spcPct val="100000"/>
                        </a:lnSpc>
                        <a:spcBef>
                          <a:spcPts val="0"/>
                        </a:spcBef>
                        <a:spcAft>
                          <a:spcPts val="0"/>
                        </a:spcAft>
                      </a:pPr>
                      <a:r>
                        <a:rPr lang="en-IE" sz="1600" b="1" i="1" dirty="0">
                          <a:solidFill>
                            <a:schemeClr val="bg1"/>
                          </a:solidFill>
                          <a:effectLst/>
                        </a:rPr>
                        <a:t>p</a:t>
                      </a:r>
                      <a:r>
                        <a:rPr lang="en-IE" sz="1600" b="1" dirty="0">
                          <a:solidFill>
                            <a:schemeClr val="bg1"/>
                          </a:solidFill>
                          <a:effectLst/>
                        </a:rPr>
                        <a:t> value adj.</a:t>
                      </a:r>
                    </a:p>
                    <a:p>
                      <a:pPr algn="ctr">
                        <a:lnSpc>
                          <a:spcPct val="100000"/>
                        </a:lnSpc>
                        <a:spcBef>
                          <a:spcPts val="0"/>
                        </a:spcBef>
                        <a:spcAft>
                          <a:spcPts val="0"/>
                        </a:spcAft>
                      </a:pPr>
                      <a:endParaRPr lang="en-IE" sz="1600" b="1" dirty="0">
                        <a:solidFill>
                          <a:schemeClr val="bg1"/>
                        </a:solidFill>
                        <a:effectLst/>
                        <a:latin typeface="+mn-lt"/>
                        <a:ea typeface="Calibri"/>
                        <a:cs typeface="Times New Roman"/>
                      </a:endParaRPr>
                    </a:p>
                    <a:p>
                      <a:pPr algn="ctr">
                        <a:lnSpc>
                          <a:spcPct val="100000"/>
                        </a:lnSpc>
                        <a:spcBef>
                          <a:spcPts val="0"/>
                        </a:spcBef>
                        <a:spcAft>
                          <a:spcPts val="0"/>
                        </a:spcAft>
                      </a:pPr>
                      <a:endParaRPr lang="en-IE" sz="1600" b="1" dirty="0">
                        <a:solidFill>
                          <a:schemeClr val="bg1"/>
                        </a:solidFill>
                        <a:effectLst/>
                        <a:latin typeface="+mn-lt"/>
                        <a:ea typeface="Calibri"/>
                        <a:cs typeface="Times New Roman"/>
                      </a:endParaRPr>
                    </a:p>
                  </a:txBody>
                  <a:tcPr marL="68580" marR="68580" marT="0" marB="0">
                    <a:solidFill>
                      <a:srgbClr val="006600"/>
                    </a:solidFill>
                  </a:tcPr>
                </a:tc>
                <a:extLst>
                  <a:ext uri="{0D108BD9-81ED-4DB2-BD59-A6C34878D82A}">
                    <a16:rowId xmlns:a16="http://schemas.microsoft.com/office/drawing/2014/main" val="10000"/>
                  </a:ext>
                </a:extLst>
              </a:tr>
              <a:tr h="533400">
                <a:tc>
                  <a:txBody>
                    <a:bodyPr/>
                    <a:lstStyle/>
                    <a:p>
                      <a:pPr marL="0" algn="l">
                        <a:lnSpc>
                          <a:spcPct val="100000"/>
                        </a:lnSpc>
                        <a:spcAft>
                          <a:spcPts val="0"/>
                        </a:spcAft>
                      </a:pPr>
                      <a:r>
                        <a:rPr lang="en-GB" sz="1600" b="0" dirty="0">
                          <a:solidFill>
                            <a:schemeClr val="tx1"/>
                          </a:solidFill>
                          <a:effectLst/>
                        </a:rPr>
                        <a:t>Inhibitory Control</a:t>
                      </a:r>
                      <a:endParaRPr lang="en-IE" sz="1600" b="0" i="0" dirty="0">
                        <a:solidFill>
                          <a:schemeClr val="tx1"/>
                        </a:solidFill>
                        <a:effectLst/>
                        <a:latin typeface="+mn-lt"/>
                        <a:ea typeface="Times New Roman"/>
                      </a:endParaRPr>
                    </a:p>
                  </a:txBody>
                  <a:tcPr marL="61269" marR="61269" marT="8510" marB="0"/>
                </a:tc>
                <a:tc>
                  <a:txBody>
                    <a:bodyPr/>
                    <a:lstStyle/>
                    <a:p>
                      <a:pPr algn="ctr">
                        <a:lnSpc>
                          <a:spcPct val="100000"/>
                        </a:lnSpc>
                        <a:spcAft>
                          <a:spcPts val="0"/>
                        </a:spcAft>
                      </a:pPr>
                      <a:r>
                        <a:rPr lang="en-IE" sz="1600" kern="0" dirty="0">
                          <a:solidFill>
                            <a:srgbClr val="000000"/>
                          </a:solidFill>
                          <a:effectLst/>
                        </a:rPr>
                        <a:t>95.10</a:t>
                      </a:r>
                      <a:endParaRPr lang="en-IE" sz="1600" kern="100" dirty="0">
                        <a:effectLst/>
                      </a:endParaRPr>
                    </a:p>
                    <a:p>
                      <a:pPr algn="ctr">
                        <a:lnSpc>
                          <a:spcPct val="100000"/>
                        </a:lnSpc>
                        <a:spcAft>
                          <a:spcPts val="0"/>
                        </a:spcAft>
                      </a:pPr>
                      <a:r>
                        <a:rPr lang="en-IE" sz="1200" kern="0" dirty="0">
                          <a:solidFill>
                            <a:srgbClr val="000000"/>
                          </a:solidFill>
                          <a:effectLst/>
                        </a:rPr>
                        <a:t>(17.78)</a:t>
                      </a:r>
                      <a:endParaRPr lang="en-IE" sz="12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98.27</a:t>
                      </a:r>
                      <a:endParaRPr lang="en-IE" sz="1600" kern="100" dirty="0">
                        <a:effectLst/>
                      </a:endParaRPr>
                    </a:p>
                    <a:p>
                      <a:pPr algn="ctr">
                        <a:lnSpc>
                          <a:spcPct val="100000"/>
                        </a:lnSpc>
                        <a:spcAft>
                          <a:spcPts val="0"/>
                        </a:spcAft>
                      </a:pPr>
                      <a:r>
                        <a:rPr lang="en-IE" sz="1200" kern="0" dirty="0">
                          <a:solidFill>
                            <a:srgbClr val="000000"/>
                          </a:solidFill>
                          <a:effectLst/>
                        </a:rPr>
                        <a:t>(17.57)</a:t>
                      </a:r>
                    </a:p>
                    <a:p>
                      <a:pPr algn="ctr">
                        <a:lnSpc>
                          <a:spcPct val="100000"/>
                        </a:lnSpc>
                        <a:spcAft>
                          <a:spcPts val="0"/>
                        </a:spcAft>
                      </a:pPr>
                      <a:endParaRPr lang="en-IE" sz="12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-0.18</a:t>
                      </a:r>
                      <a:endParaRPr lang="en-IE" sz="16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0.790</a:t>
                      </a:r>
                      <a:endParaRPr lang="en-IE" sz="16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0.790</a:t>
                      </a:r>
                      <a:endParaRPr lang="en-IE" sz="1600" kern="100" dirty="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533400">
                <a:tc>
                  <a:txBody>
                    <a:bodyPr/>
                    <a:lstStyle/>
                    <a:p>
                      <a:pPr marL="0" algn="l">
                        <a:lnSpc>
                          <a:spcPct val="100000"/>
                        </a:lnSpc>
                        <a:spcAft>
                          <a:spcPts val="0"/>
                        </a:spcAft>
                      </a:pPr>
                      <a:r>
                        <a:rPr lang="en-GB" sz="1600" b="0" baseline="0" dirty="0">
                          <a:solidFill>
                            <a:schemeClr val="tx1"/>
                          </a:solidFill>
                          <a:effectLst/>
                        </a:rPr>
                        <a:t>Attention Flexibility</a:t>
                      </a:r>
                      <a:endParaRPr lang="en-IE" sz="1600" b="0" i="0" dirty="0">
                        <a:solidFill>
                          <a:schemeClr val="tx1"/>
                        </a:solidFill>
                        <a:effectLst/>
                        <a:latin typeface="+mn-lt"/>
                        <a:ea typeface="Times New Roman"/>
                      </a:endParaRPr>
                    </a:p>
                  </a:txBody>
                  <a:tcPr marL="61269" marR="61269" marT="8510" marB="0"/>
                </a:tc>
                <a:tc>
                  <a:txBody>
                    <a:bodyPr/>
                    <a:lstStyle/>
                    <a:p>
                      <a:pPr algn="ctr">
                        <a:lnSpc>
                          <a:spcPct val="100000"/>
                        </a:lnSpc>
                        <a:spcAft>
                          <a:spcPts val="0"/>
                        </a:spcAft>
                      </a:pPr>
                      <a:r>
                        <a:rPr lang="en-IE" sz="1600" kern="0" dirty="0">
                          <a:solidFill>
                            <a:srgbClr val="000000"/>
                          </a:solidFill>
                          <a:effectLst/>
                        </a:rPr>
                        <a:t>111.49</a:t>
                      </a:r>
                      <a:endParaRPr lang="en-IE" sz="1600" kern="100" dirty="0">
                        <a:effectLst/>
                      </a:endParaRPr>
                    </a:p>
                    <a:p>
                      <a:pPr algn="ctr">
                        <a:lnSpc>
                          <a:spcPct val="100000"/>
                        </a:lnSpc>
                        <a:spcAft>
                          <a:spcPts val="0"/>
                        </a:spcAft>
                      </a:pPr>
                      <a:r>
                        <a:rPr lang="en-IE" sz="1200" kern="0" dirty="0">
                          <a:solidFill>
                            <a:srgbClr val="000000"/>
                          </a:solidFill>
                          <a:effectLst/>
                        </a:rPr>
                        <a:t>(20.52)</a:t>
                      </a:r>
                      <a:endParaRPr lang="en-IE" sz="12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113.94</a:t>
                      </a:r>
                      <a:endParaRPr lang="en-IE" sz="1600" kern="100" dirty="0">
                        <a:effectLst/>
                      </a:endParaRPr>
                    </a:p>
                    <a:p>
                      <a:pPr algn="ctr">
                        <a:lnSpc>
                          <a:spcPct val="100000"/>
                        </a:lnSpc>
                        <a:spcAft>
                          <a:spcPts val="0"/>
                        </a:spcAft>
                      </a:pPr>
                      <a:r>
                        <a:rPr lang="en-IE" sz="1200" kern="0" dirty="0">
                          <a:solidFill>
                            <a:srgbClr val="000000"/>
                          </a:solidFill>
                          <a:effectLst/>
                        </a:rPr>
                        <a:t>(19.84)</a:t>
                      </a:r>
                    </a:p>
                    <a:p>
                      <a:pPr algn="ctr">
                        <a:lnSpc>
                          <a:spcPct val="100000"/>
                        </a:lnSpc>
                        <a:spcAft>
                          <a:spcPts val="0"/>
                        </a:spcAft>
                      </a:pPr>
                      <a:endParaRPr lang="en-IE" sz="12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-0.12</a:t>
                      </a:r>
                      <a:endParaRPr lang="en-IE" sz="16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0.624</a:t>
                      </a:r>
                      <a:endParaRPr lang="en-IE" sz="16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0.794</a:t>
                      </a:r>
                      <a:endParaRPr lang="en-IE" sz="1600" kern="100" dirty="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501494">
                <a:tc>
                  <a:txBody>
                    <a:bodyPr/>
                    <a:lstStyle/>
                    <a:p>
                      <a:pPr marL="0" algn="l">
                        <a:lnSpc>
                          <a:spcPct val="100000"/>
                        </a:lnSpc>
                        <a:spcAft>
                          <a:spcPts val="0"/>
                        </a:spcAft>
                      </a:pPr>
                      <a:r>
                        <a:rPr lang="en-GB" sz="1600" b="0" dirty="0">
                          <a:solidFill>
                            <a:schemeClr val="tx1"/>
                          </a:solidFill>
                          <a:effectLst/>
                        </a:rPr>
                        <a:t>Working Memory</a:t>
                      </a:r>
                      <a:endParaRPr lang="en-IE" sz="1600" b="0" i="0" dirty="0">
                        <a:solidFill>
                          <a:schemeClr val="tx1"/>
                        </a:solidFill>
                        <a:effectLst/>
                        <a:latin typeface="+mn-lt"/>
                        <a:ea typeface="Times New Roman"/>
                      </a:endParaRPr>
                    </a:p>
                  </a:txBody>
                  <a:tcPr marL="61269" marR="61269" marT="8510" marB="0"/>
                </a:tc>
                <a:tc>
                  <a:txBody>
                    <a:bodyPr/>
                    <a:lstStyle/>
                    <a:p>
                      <a:pPr algn="ctr">
                        <a:lnSpc>
                          <a:spcPct val="100000"/>
                        </a:lnSpc>
                        <a:spcAft>
                          <a:spcPts val="0"/>
                        </a:spcAft>
                      </a:pPr>
                      <a:r>
                        <a:rPr lang="en-IE" sz="1600" kern="0" dirty="0">
                          <a:solidFill>
                            <a:srgbClr val="000000"/>
                          </a:solidFill>
                          <a:effectLst/>
                        </a:rPr>
                        <a:t>102.44</a:t>
                      </a:r>
                      <a:endParaRPr lang="en-IE" sz="1600" kern="100" dirty="0">
                        <a:effectLst/>
                      </a:endParaRPr>
                    </a:p>
                    <a:p>
                      <a:pPr algn="ctr">
                        <a:lnSpc>
                          <a:spcPct val="100000"/>
                        </a:lnSpc>
                        <a:spcAft>
                          <a:spcPts val="0"/>
                        </a:spcAft>
                      </a:pPr>
                      <a:r>
                        <a:rPr lang="en-IE" sz="1200" kern="0" dirty="0">
                          <a:solidFill>
                            <a:srgbClr val="000000"/>
                          </a:solidFill>
                          <a:effectLst/>
                        </a:rPr>
                        <a:t>(16.20)</a:t>
                      </a:r>
                      <a:endParaRPr lang="en-IE" sz="12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94.68</a:t>
                      </a:r>
                      <a:endParaRPr lang="en-IE" sz="1600" kern="100" dirty="0">
                        <a:effectLst/>
                      </a:endParaRPr>
                    </a:p>
                    <a:p>
                      <a:pPr algn="ctr">
                        <a:lnSpc>
                          <a:spcPct val="100000"/>
                        </a:lnSpc>
                        <a:spcAft>
                          <a:spcPts val="0"/>
                        </a:spcAft>
                      </a:pPr>
                      <a:r>
                        <a:rPr lang="en-IE" sz="1200" kern="0" dirty="0">
                          <a:solidFill>
                            <a:srgbClr val="000000"/>
                          </a:solidFill>
                          <a:effectLst/>
                        </a:rPr>
                        <a:t>(13.89)</a:t>
                      </a:r>
                    </a:p>
                    <a:p>
                      <a:pPr algn="ctr">
                        <a:lnSpc>
                          <a:spcPct val="100000"/>
                        </a:lnSpc>
                        <a:spcAft>
                          <a:spcPts val="0"/>
                        </a:spcAft>
                      </a:pPr>
                      <a:endParaRPr lang="en-IE" sz="12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0.52</a:t>
                      </a:r>
                      <a:endParaRPr lang="en-IE" sz="16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b="1" kern="0" dirty="0">
                          <a:solidFill>
                            <a:srgbClr val="000000"/>
                          </a:solidFill>
                          <a:effectLst/>
                        </a:rPr>
                        <a:t>0.023</a:t>
                      </a:r>
                      <a:endParaRPr lang="en-IE" sz="1600" b="1"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b="1" kern="0" dirty="0">
                          <a:solidFill>
                            <a:srgbClr val="000000"/>
                          </a:solidFill>
                          <a:effectLst/>
                        </a:rPr>
                        <a:t>0.052</a:t>
                      </a:r>
                      <a:endParaRPr lang="en-IE" sz="1600" b="1" kern="100" dirty="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1094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290D2-8E3D-7798-0168-C2D876CCF46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EA0A928-338F-A6CE-FD3D-6652E102A6DB}"/>
              </a:ext>
            </a:extLst>
          </p:cNvPr>
          <p:cNvSpPr>
            <a:spLocks noGrp="1"/>
          </p:cNvSpPr>
          <p:nvPr>
            <p:ph type="title"/>
          </p:nvPr>
        </p:nvSpPr>
        <p:spPr/>
        <p:txBody>
          <a:bodyPr/>
          <a:lstStyle/>
          <a:p>
            <a:r>
              <a:rPr lang="en-IE" dirty="0"/>
              <a:t>Socio-emotional skills – BPM Scores </a:t>
            </a:r>
          </a:p>
        </p:txBody>
      </p:sp>
      <p:sp>
        <p:nvSpPr>
          <p:cNvPr id="5" name="Slide Number Placeholder 4">
            <a:extLst>
              <a:ext uri="{FF2B5EF4-FFF2-40B4-BE49-F238E27FC236}">
                <a16:creationId xmlns:a16="http://schemas.microsoft.com/office/drawing/2014/main" id="{694E9190-78AC-44D4-E1FF-35B8C303E050}"/>
              </a:ext>
            </a:extLst>
          </p:cNvPr>
          <p:cNvSpPr>
            <a:spLocks noGrp="1"/>
          </p:cNvSpPr>
          <p:nvPr>
            <p:ph type="sldNum" sz="quarter" idx="12"/>
          </p:nvPr>
        </p:nvSpPr>
        <p:spPr/>
        <p:txBody>
          <a:bodyPr/>
          <a:lstStyle/>
          <a:p>
            <a:pPr>
              <a:defRPr/>
            </a:pPr>
            <a:fld id="{5BC7FEBF-A170-470C-A369-F0D066FB58E5}" type="slidenum">
              <a:rPr lang="en-US" smtClean="0"/>
              <a:pPr>
                <a:defRPr/>
              </a:pPr>
              <a:t>18</a:t>
            </a:fld>
            <a:endParaRPr lang="en-US"/>
          </a:p>
        </p:txBody>
      </p:sp>
      <p:graphicFrame>
        <p:nvGraphicFramePr>
          <p:cNvPr id="4" name="Table 3">
            <a:extLst>
              <a:ext uri="{FF2B5EF4-FFF2-40B4-BE49-F238E27FC236}">
                <a16:creationId xmlns:a16="http://schemas.microsoft.com/office/drawing/2014/main" id="{E43A2A63-9326-D0B8-4BF3-C88F29A52DF3}"/>
              </a:ext>
            </a:extLst>
          </p:cNvPr>
          <p:cNvGraphicFramePr>
            <a:graphicFrameLocks noGrp="1"/>
          </p:cNvGraphicFramePr>
          <p:nvPr>
            <p:extLst>
              <p:ext uri="{D42A27DB-BD31-4B8C-83A1-F6EECF244321}">
                <p14:modId xmlns:p14="http://schemas.microsoft.com/office/powerpoint/2010/main" val="4202515968"/>
              </p:ext>
            </p:extLst>
          </p:nvPr>
        </p:nvGraphicFramePr>
        <p:xfrm>
          <a:off x="583432" y="2348880"/>
          <a:ext cx="8093024" cy="2560320"/>
        </p:xfrm>
        <a:graphic>
          <a:graphicData uri="http://schemas.openxmlformats.org/drawingml/2006/table">
            <a:tbl>
              <a:tblPr firstRow="1" firstCol="1" bandRow="1">
                <a:tableStyleId>{46F890A9-2807-4EBB-B81D-B2AA78EC7F39}</a:tableStyleId>
              </a:tblPr>
              <a:tblGrid>
                <a:gridCol w="3258185">
                  <a:extLst>
                    <a:ext uri="{9D8B030D-6E8A-4147-A177-3AD203B41FA5}">
                      <a16:colId xmlns:a16="http://schemas.microsoft.com/office/drawing/2014/main" val="20000"/>
                    </a:ext>
                  </a:extLst>
                </a:gridCol>
                <a:gridCol w="929521">
                  <a:extLst>
                    <a:ext uri="{9D8B030D-6E8A-4147-A177-3AD203B41FA5}">
                      <a16:colId xmlns:a16="http://schemas.microsoft.com/office/drawing/2014/main" val="20001"/>
                    </a:ext>
                  </a:extLst>
                </a:gridCol>
                <a:gridCol w="825120">
                  <a:extLst>
                    <a:ext uri="{9D8B030D-6E8A-4147-A177-3AD203B41FA5}">
                      <a16:colId xmlns:a16="http://schemas.microsoft.com/office/drawing/2014/main" val="20002"/>
                    </a:ext>
                  </a:extLst>
                </a:gridCol>
                <a:gridCol w="825120">
                  <a:extLst>
                    <a:ext uri="{9D8B030D-6E8A-4147-A177-3AD203B41FA5}">
                      <a16:colId xmlns:a16="http://schemas.microsoft.com/office/drawing/2014/main" val="20004"/>
                    </a:ext>
                  </a:extLst>
                </a:gridCol>
                <a:gridCol w="1091535">
                  <a:extLst>
                    <a:ext uri="{9D8B030D-6E8A-4147-A177-3AD203B41FA5}">
                      <a16:colId xmlns:a16="http://schemas.microsoft.com/office/drawing/2014/main" val="20003"/>
                    </a:ext>
                  </a:extLst>
                </a:gridCol>
                <a:gridCol w="1163543">
                  <a:extLst>
                    <a:ext uri="{9D8B030D-6E8A-4147-A177-3AD203B41FA5}">
                      <a16:colId xmlns:a16="http://schemas.microsoft.com/office/drawing/2014/main" val="20005"/>
                    </a:ext>
                  </a:extLst>
                </a:gridCol>
              </a:tblGrid>
              <a:tr h="4892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1400" b="0" i="0" dirty="0">
                        <a:solidFill>
                          <a:schemeClr val="bg1"/>
                        </a:solidFill>
                        <a:effectLst/>
                        <a:latin typeface="+mj-lt"/>
                        <a:ea typeface="Times New Roman"/>
                      </a:endParaRPr>
                    </a:p>
                  </a:txBody>
                  <a:tcPr marL="68580" marR="68580" marT="0" marB="0">
                    <a:solidFill>
                      <a:srgbClr val="006600"/>
                    </a:solidFill>
                  </a:tcPr>
                </a:tc>
                <a:tc>
                  <a:txBody>
                    <a:bodyPr/>
                    <a:lstStyle/>
                    <a:p>
                      <a:pPr algn="ctr">
                        <a:lnSpc>
                          <a:spcPct val="100000"/>
                        </a:lnSpc>
                        <a:spcAft>
                          <a:spcPts val="0"/>
                        </a:spcAft>
                      </a:pPr>
                      <a:r>
                        <a:rPr lang="en-GB" sz="1600" b="1" dirty="0">
                          <a:solidFill>
                            <a:schemeClr val="bg1"/>
                          </a:solidFill>
                          <a:effectLst/>
                        </a:rPr>
                        <a:t>M</a:t>
                      </a:r>
                      <a:r>
                        <a:rPr lang="en-GB" sz="1600" b="1" baseline="-25000" dirty="0">
                          <a:solidFill>
                            <a:schemeClr val="bg1"/>
                          </a:solidFill>
                          <a:effectLst/>
                        </a:rPr>
                        <a:t>HIGH</a:t>
                      </a:r>
                      <a:endParaRPr lang="en-IE" sz="1600" dirty="0">
                        <a:solidFill>
                          <a:schemeClr val="bg1"/>
                        </a:solidFill>
                        <a:effectLst/>
                      </a:endParaRPr>
                    </a:p>
                    <a:p>
                      <a:pPr algn="ctr">
                        <a:lnSpc>
                          <a:spcPct val="100000"/>
                        </a:lnSpc>
                        <a:spcAft>
                          <a:spcPts val="0"/>
                        </a:spcAft>
                      </a:pPr>
                      <a:r>
                        <a:rPr lang="en-GB" sz="1200" b="1" dirty="0">
                          <a:solidFill>
                            <a:schemeClr val="bg1"/>
                          </a:solidFill>
                          <a:effectLst/>
                        </a:rPr>
                        <a:t>(SD)</a:t>
                      </a:r>
                      <a:endParaRPr lang="en-IE" sz="1200" dirty="0">
                        <a:solidFill>
                          <a:schemeClr val="bg1"/>
                        </a:solidFill>
                        <a:effectLst/>
                        <a:latin typeface="+mj-lt"/>
                        <a:ea typeface="Times New Roman"/>
                      </a:endParaRPr>
                    </a:p>
                  </a:txBody>
                  <a:tcPr marL="61269" marR="61269" marT="8510" marB="0">
                    <a:solidFill>
                      <a:srgbClr val="006600"/>
                    </a:solidFill>
                  </a:tcPr>
                </a:tc>
                <a:tc>
                  <a:txBody>
                    <a:bodyPr/>
                    <a:lstStyle/>
                    <a:p>
                      <a:pPr algn="ctr">
                        <a:lnSpc>
                          <a:spcPct val="100000"/>
                        </a:lnSpc>
                        <a:spcAft>
                          <a:spcPts val="0"/>
                        </a:spcAft>
                      </a:pPr>
                      <a:r>
                        <a:rPr lang="en-GB" sz="1600" b="1" dirty="0">
                          <a:solidFill>
                            <a:schemeClr val="bg1"/>
                          </a:solidFill>
                          <a:effectLst/>
                        </a:rPr>
                        <a:t>M</a:t>
                      </a:r>
                      <a:r>
                        <a:rPr lang="en-GB" sz="1600" b="1" baseline="-25000" dirty="0">
                          <a:solidFill>
                            <a:schemeClr val="bg1"/>
                          </a:solidFill>
                          <a:effectLst/>
                        </a:rPr>
                        <a:t>LOW</a:t>
                      </a:r>
                      <a:endParaRPr lang="en-IE" sz="1600" dirty="0">
                        <a:solidFill>
                          <a:schemeClr val="bg1"/>
                        </a:solidFill>
                        <a:effectLst/>
                      </a:endParaRPr>
                    </a:p>
                    <a:p>
                      <a:pPr algn="ctr">
                        <a:lnSpc>
                          <a:spcPct val="100000"/>
                        </a:lnSpc>
                        <a:spcAft>
                          <a:spcPts val="0"/>
                        </a:spcAft>
                      </a:pPr>
                      <a:r>
                        <a:rPr lang="en-GB" sz="1200" b="1" dirty="0">
                          <a:solidFill>
                            <a:schemeClr val="bg1"/>
                          </a:solidFill>
                          <a:effectLst/>
                        </a:rPr>
                        <a:t>(SD)</a:t>
                      </a:r>
                      <a:endParaRPr lang="en-IE" sz="1200" dirty="0">
                        <a:solidFill>
                          <a:schemeClr val="bg1"/>
                        </a:solidFill>
                        <a:effectLst/>
                        <a:latin typeface="+mj-lt"/>
                        <a:ea typeface="Times New Roman"/>
                      </a:endParaRPr>
                    </a:p>
                  </a:txBody>
                  <a:tcPr marL="61269" marR="61269" marT="8510" marB="0">
                    <a:solidFill>
                      <a:srgbClr val="006600"/>
                    </a:solidFill>
                  </a:tcPr>
                </a:tc>
                <a:tc>
                  <a:txBody>
                    <a:bodyPr/>
                    <a:lstStyle/>
                    <a:p>
                      <a:pPr algn="ctr"/>
                      <a:r>
                        <a:rPr lang="en-IE" sz="1600" b="1" dirty="0">
                          <a:solidFill>
                            <a:schemeClr val="bg1"/>
                          </a:solidFill>
                        </a:rPr>
                        <a:t>Effect size</a:t>
                      </a:r>
                    </a:p>
                    <a:p>
                      <a:pPr algn="ctr"/>
                      <a:endParaRPr lang="en-IE" sz="1600" b="1" dirty="0">
                        <a:solidFill>
                          <a:schemeClr val="bg1"/>
                        </a:solidFill>
                        <a:latin typeface="+mj-lt"/>
                        <a:cs typeface="Calibri" panose="020F0502020204030204" pitchFamily="34" charset="0"/>
                      </a:endParaRPr>
                    </a:p>
                  </a:txBody>
                  <a:tcPr marL="68580" marR="68580" marT="0" marB="0">
                    <a:solidFill>
                      <a:srgbClr val="006600"/>
                    </a:solidFill>
                  </a:tcPr>
                </a:tc>
                <a:tc>
                  <a:txBody>
                    <a:bodyPr/>
                    <a:lstStyle/>
                    <a:p>
                      <a:pPr algn="ctr">
                        <a:lnSpc>
                          <a:spcPct val="100000"/>
                        </a:lnSpc>
                        <a:spcBef>
                          <a:spcPts val="0"/>
                        </a:spcBef>
                        <a:spcAft>
                          <a:spcPts val="0"/>
                        </a:spcAft>
                      </a:pPr>
                      <a:r>
                        <a:rPr lang="en-IE" sz="1600" b="1" dirty="0">
                          <a:solidFill>
                            <a:schemeClr val="bg1"/>
                          </a:solidFill>
                          <a:effectLst/>
                        </a:rPr>
                        <a:t>p value</a:t>
                      </a:r>
                      <a:endParaRPr lang="en-IE" sz="1600" b="1" dirty="0">
                        <a:solidFill>
                          <a:schemeClr val="bg1"/>
                        </a:solidFill>
                        <a:effectLst/>
                        <a:latin typeface="+mn-lt"/>
                        <a:ea typeface="Calibri"/>
                        <a:cs typeface="Times New Roman"/>
                      </a:endParaRPr>
                    </a:p>
                  </a:txBody>
                  <a:tcPr marL="68580" marR="68580" marT="0" marB="0">
                    <a:solidFill>
                      <a:srgbClr val="006600"/>
                    </a:solidFill>
                  </a:tcPr>
                </a:tc>
                <a:tc>
                  <a:txBody>
                    <a:bodyPr/>
                    <a:lstStyle/>
                    <a:p>
                      <a:pPr algn="ctr">
                        <a:lnSpc>
                          <a:spcPct val="100000"/>
                        </a:lnSpc>
                        <a:spcBef>
                          <a:spcPts val="0"/>
                        </a:spcBef>
                        <a:spcAft>
                          <a:spcPts val="0"/>
                        </a:spcAft>
                      </a:pPr>
                      <a:r>
                        <a:rPr lang="en-IE" sz="1600" b="1" dirty="0">
                          <a:solidFill>
                            <a:schemeClr val="bg1"/>
                          </a:solidFill>
                          <a:effectLst/>
                        </a:rPr>
                        <a:t>p value adj.</a:t>
                      </a:r>
                    </a:p>
                    <a:p>
                      <a:pPr algn="ctr">
                        <a:lnSpc>
                          <a:spcPct val="100000"/>
                        </a:lnSpc>
                        <a:spcBef>
                          <a:spcPts val="0"/>
                        </a:spcBef>
                        <a:spcAft>
                          <a:spcPts val="0"/>
                        </a:spcAft>
                      </a:pPr>
                      <a:endParaRPr lang="en-IE" sz="1600" b="1" dirty="0">
                        <a:solidFill>
                          <a:schemeClr val="bg1"/>
                        </a:solidFill>
                        <a:effectLst/>
                        <a:latin typeface="+mn-lt"/>
                        <a:ea typeface="Calibri"/>
                        <a:cs typeface="Times New Roman"/>
                      </a:endParaRPr>
                    </a:p>
                  </a:txBody>
                  <a:tcPr marL="68580" marR="68580" marT="0" marB="0">
                    <a:solidFill>
                      <a:srgbClr val="006600"/>
                    </a:solidFill>
                  </a:tcPr>
                </a:tc>
                <a:extLst>
                  <a:ext uri="{0D108BD9-81ED-4DB2-BD59-A6C34878D82A}">
                    <a16:rowId xmlns:a16="http://schemas.microsoft.com/office/drawing/2014/main" val="10000"/>
                  </a:ext>
                </a:extLst>
              </a:tr>
              <a:tr h="0">
                <a:tc>
                  <a:txBody>
                    <a:bodyPr/>
                    <a:lstStyle/>
                    <a:p>
                      <a:pPr algn="l">
                        <a:lnSpc>
                          <a:spcPct val="100000"/>
                        </a:lnSpc>
                        <a:spcAft>
                          <a:spcPts val="0"/>
                        </a:spcAft>
                      </a:pPr>
                      <a:r>
                        <a:rPr lang="en-IE" sz="1600" b="0" dirty="0">
                          <a:solidFill>
                            <a:schemeClr val="tx1"/>
                          </a:solidFill>
                          <a:effectLst/>
                        </a:rPr>
                        <a:t>   BPM Internalising problems</a:t>
                      </a:r>
                      <a:endParaRPr lang="en-IE" sz="1600" b="0" dirty="0">
                        <a:solidFill>
                          <a:schemeClr val="tx1"/>
                        </a:solidFill>
                        <a:effectLst/>
                        <a:latin typeface="+mn-lt"/>
                        <a:ea typeface="Times New Roman" panose="02020603050405020304" pitchFamily="18" charset="0"/>
                      </a:endParaRPr>
                    </a:p>
                  </a:txBody>
                  <a:tcPr marL="53831" marR="53831" marT="0" marB="0"/>
                </a:tc>
                <a:tc>
                  <a:txBody>
                    <a:bodyPr/>
                    <a:lstStyle/>
                    <a:p>
                      <a:pPr algn="ctr">
                        <a:lnSpc>
                          <a:spcPct val="100000"/>
                        </a:lnSpc>
                        <a:spcAft>
                          <a:spcPts val="0"/>
                        </a:spcAft>
                      </a:pPr>
                      <a:r>
                        <a:rPr lang="en-IE" sz="1600" kern="0" dirty="0">
                          <a:solidFill>
                            <a:srgbClr val="000000"/>
                          </a:solidFill>
                          <a:effectLst/>
                        </a:rPr>
                        <a:t>58.80</a:t>
                      </a:r>
                      <a:endParaRPr lang="en-IE" sz="1600" kern="100" dirty="0">
                        <a:effectLst/>
                      </a:endParaRPr>
                    </a:p>
                    <a:p>
                      <a:pPr algn="ctr">
                        <a:lnSpc>
                          <a:spcPct val="100000"/>
                        </a:lnSpc>
                        <a:spcAft>
                          <a:spcPts val="0"/>
                        </a:spcAft>
                      </a:pPr>
                      <a:r>
                        <a:rPr lang="en-IE" sz="1200" kern="0" dirty="0">
                          <a:solidFill>
                            <a:srgbClr val="000000"/>
                          </a:solidFill>
                          <a:effectLst/>
                        </a:rPr>
                        <a:t>(7.60)</a:t>
                      </a:r>
                    </a:p>
                    <a:p>
                      <a:pPr algn="ctr">
                        <a:lnSpc>
                          <a:spcPct val="100000"/>
                        </a:lnSpc>
                        <a:spcAft>
                          <a:spcPts val="0"/>
                        </a:spcAft>
                      </a:pPr>
                      <a:endParaRPr lang="en-IE" sz="12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58.56</a:t>
                      </a:r>
                      <a:endParaRPr lang="en-IE" sz="1600" kern="100" dirty="0">
                        <a:effectLst/>
                      </a:endParaRPr>
                    </a:p>
                    <a:p>
                      <a:pPr algn="ctr">
                        <a:lnSpc>
                          <a:spcPct val="100000"/>
                        </a:lnSpc>
                        <a:spcAft>
                          <a:spcPts val="0"/>
                        </a:spcAft>
                      </a:pPr>
                      <a:r>
                        <a:rPr lang="en-IE" sz="1200" kern="0" dirty="0">
                          <a:solidFill>
                            <a:srgbClr val="000000"/>
                          </a:solidFill>
                          <a:effectLst/>
                        </a:rPr>
                        <a:t>(7.45)</a:t>
                      </a:r>
                      <a:endParaRPr lang="en-IE" sz="12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-0.03</a:t>
                      </a:r>
                      <a:endParaRPr lang="en-IE" sz="16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0.655</a:t>
                      </a:r>
                      <a:endParaRPr lang="en-IE" sz="16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0.655</a:t>
                      </a:r>
                      <a:endParaRPr lang="en-IE" sz="1600" kern="100" dirty="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0">
                <a:tc>
                  <a:txBody>
                    <a:bodyPr/>
                    <a:lstStyle/>
                    <a:p>
                      <a:pPr algn="l">
                        <a:lnSpc>
                          <a:spcPct val="100000"/>
                        </a:lnSpc>
                        <a:spcAft>
                          <a:spcPts val="0"/>
                        </a:spcAft>
                      </a:pPr>
                      <a:r>
                        <a:rPr lang="en-IE" sz="1600" b="0" dirty="0">
                          <a:solidFill>
                            <a:schemeClr val="tx1"/>
                          </a:solidFill>
                          <a:effectLst/>
                        </a:rPr>
                        <a:t>   BPM Externalising</a:t>
                      </a:r>
                      <a:r>
                        <a:rPr lang="en-IE" sz="1600" b="0" baseline="0" dirty="0">
                          <a:solidFill>
                            <a:schemeClr val="tx1"/>
                          </a:solidFill>
                          <a:effectLst/>
                        </a:rPr>
                        <a:t> problems </a:t>
                      </a:r>
                      <a:endParaRPr lang="en-IE" sz="1600" b="0" dirty="0">
                        <a:solidFill>
                          <a:schemeClr val="tx1"/>
                        </a:solidFill>
                        <a:effectLst/>
                        <a:latin typeface="+mn-lt"/>
                        <a:ea typeface="Times New Roman" panose="02020603050405020304" pitchFamily="18" charset="0"/>
                      </a:endParaRPr>
                    </a:p>
                  </a:txBody>
                  <a:tcPr marL="53831" marR="53831" marT="0" marB="0"/>
                </a:tc>
                <a:tc>
                  <a:txBody>
                    <a:bodyPr/>
                    <a:lstStyle/>
                    <a:p>
                      <a:pPr algn="ctr">
                        <a:lnSpc>
                          <a:spcPct val="100000"/>
                        </a:lnSpc>
                        <a:spcAft>
                          <a:spcPts val="0"/>
                        </a:spcAft>
                      </a:pPr>
                      <a:r>
                        <a:rPr lang="en-IE" sz="1600" kern="0" dirty="0">
                          <a:solidFill>
                            <a:srgbClr val="000000"/>
                          </a:solidFill>
                          <a:effectLst/>
                        </a:rPr>
                        <a:t>55.14</a:t>
                      </a:r>
                      <a:endParaRPr lang="en-IE" sz="1600" kern="100" dirty="0">
                        <a:effectLst/>
                      </a:endParaRPr>
                    </a:p>
                    <a:p>
                      <a:pPr algn="ctr">
                        <a:lnSpc>
                          <a:spcPct val="100000"/>
                        </a:lnSpc>
                        <a:spcAft>
                          <a:spcPts val="0"/>
                        </a:spcAft>
                      </a:pPr>
                      <a:r>
                        <a:rPr lang="en-IE" sz="1200" kern="0" dirty="0">
                          <a:solidFill>
                            <a:srgbClr val="000000"/>
                          </a:solidFill>
                          <a:effectLst/>
                        </a:rPr>
                        <a:t>(6.12)</a:t>
                      </a:r>
                    </a:p>
                    <a:p>
                      <a:pPr algn="ctr">
                        <a:lnSpc>
                          <a:spcPct val="100000"/>
                        </a:lnSpc>
                        <a:spcAft>
                          <a:spcPts val="0"/>
                        </a:spcAft>
                      </a:pPr>
                      <a:endParaRPr lang="en-IE" sz="12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55.55</a:t>
                      </a:r>
                      <a:endParaRPr lang="en-IE" sz="1600" kern="100" dirty="0">
                        <a:effectLst/>
                      </a:endParaRPr>
                    </a:p>
                    <a:p>
                      <a:pPr algn="ctr">
                        <a:lnSpc>
                          <a:spcPct val="100000"/>
                        </a:lnSpc>
                        <a:spcAft>
                          <a:spcPts val="0"/>
                        </a:spcAft>
                      </a:pPr>
                      <a:r>
                        <a:rPr lang="en-IE" sz="1200" kern="0" dirty="0">
                          <a:solidFill>
                            <a:srgbClr val="000000"/>
                          </a:solidFill>
                          <a:effectLst/>
                        </a:rPr>
                        <a:t>(6.56)</a:t>
                      </a:r>
                      <a:endParaRPr lang="en-IE" sz="12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0.06</a:t>
                      </a:r>
                      <a:endParaRPr lang="en-IE" sz="16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0.392</a:t>
                      </a:r>
                      <a:endParaRPr lang="en-IE" sz="16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a:solidFill>
                            <a:srgbClr val="000000"/>
                          </a:solidFill>
                          <a:effectLst/>
                        </a:rPr>
                        <a:t>0.625</a:t>
                      </a:r>
                      <a:endParaRPr lang="en-IE" sz="1600" kern="10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r h="147347">
                <a:tc>
                  <a:txBody>
                    <a:bodyPr/>
                    <a:lstStyle/>
                    <a:p>
                      <a:pPr algn="l">
                        <a:lnSpc>
                          <a:spcPct val="100000"/>
                        </a:lnSpc>
                        <a:spcAft>
                          <a:spcPts val="0"/>
                        </a:spcAft>
                      </a:pPr>
                      <a:r>
                        <a:rPr lang="en-IE" sz="1600" b="0" dirty="0">
                          <a:solidFill>
                            <a:schemeClr val="tx1"/>
                          </a:solidFill>
                          <a:effectLst/>
                        </a:rPr>
                        <a:t>   BPM Attention problems</a:t>
                      </a:r>
                      <a:endParaRPr lang="en-IE" sz="1600" b="0" dirty="0">
                        <a:solidFill>
                          <a:schemeClr val="tx1"/>
                        </a:solidFill>
                        <a:effectLst/>
                        <a:latin typeface="+mn-lt"/>
                        <a:ea typeface="Times New Roman" panose="02020603050405020304" pitchFamily="18" charset="0"/>
                      </a:endParaRPr>
                    </a:p>
                  </a:txBody>
                  <a:tcPr marL="53831" marR="53831" marT="0" marB="0"/>
                </a:tc>
                <a:tc>
                  <a:txBody>
                    <a:bodyPr/>
                    <a:lstStyle/>
                    <a:p>
                      <a:pPr algn="ctr">
                        <a:lnSpc>
                          <a:spcPct val="100000"/>
                        </a:lnSpc>
                        <a:spcAft>
                          <a:spcPts val="0"/>
                        </a:spcAft>
                      </a:pPr>
                      <a:r>
                        <a:rPr lang="en-IE" sz="1600" kern="0" dirty="0">
                          <a:solidFill>
                            <a:srgbClr val="000000"/>
                          </a:solidFill>
                          <a:effectLst/>
                        </a:rPr>
                        <a:t>60.75</a:t>
                      </a:r>
                      <a:endParaRPr lang="en-IE" sz="1600" kern="100" dirty="0">
                        <a:effectLst/>
                      </a:endParaRPr>
                    </a:p>
                    <a:p>
                      <a:pPr algn="ctr">
                        <a:lnSpc>
                          <a:spcPct val="100000"/>
                        </a:lnSpc>
                        <a:spcAft>
                          <a:spcPts val="0"/>
                        </a:spcAft>
                      </a:pPr>
                      <a:r>
                        <a:rPr lang="en-IE" sz="1200" kern="0" dirty="0">
                          <a:solidFill>
                            <a:srgbClr val="000000"/>
                          </a:solidFill>
                          <a:effectLst/>
                        </a:rPr>
                        <a:t>(7.67)</a:t>
                      </a:r>
                    </a:p>
                    <a:p>
                      <a:pPr algn="ctr">
                        <a:lnSpc>
                          <a:spcPct val="100000"/>
                        </a:lnSpc>
                        <a:spcAft>
                          <a:spcPts val="0"/>
                        </a:spcAft>
                      </a:pPr>
                      <a:endParaRPr lang="en-IE" sz="12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65.31</a:t>
                      </a:r>
                      <a:endParaRPr lang="en-IE" sz="1600" kern="100" dirty="0">
                        <a:effectLst/>
                      </a:endParaRPr>
                    </a:p>
                    <a:p>
                      <a:pPr algn="ctr">
                        <a:lnSpc>
                          <a:spcPct val="100000"/>
                        </a:lnSpc>
                        <a:spcAft>
                          <a:spcPts val="0"/>
                        </a:spcAft>
                      </a:pPr>
                      <a:r>
                        <a:rPr lang="en-IE" sz="1200" kern="0" dirty="0">
                          <a:solidFill>
                            <a:srgbClr val="000000"/>
                          </a:solidFill>
                          <a:effectLst/>
                        </a:rPr>
                        <a:t>(7.26)</a:t>
                      </a:r>
                      <a:endParaRPr lang="en-IE" sz="12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0.61</a:t>
                      </a:r>
                      <a:endParaRPr lang="en-IE" sz="16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b="1" kern="0" dirty="0">
                          <a:solidFill>
                            <a:srgbClr val="000000"/>
                          </a:solidFill>
                          <a:effectLst/>
                        </a:rPr>
                        <a:t>0.007</a:t>
                      </a:r>
                      <a:endParaRPr lang="en-IE" sz="16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b="1" kern="0" dirty="0">
                          <a:solidFill>
                            <a:srgbClr val="000000"/>
                          </a:solidFill>
                          <a:effectLst/>
                        </a:rPr>
                        <a:t>0.015</a:t>
                      </a:r>
                      <a:endParaRPr lang="en-IE" sz="1600" kern="100" dirty="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005"/>
                  </a:ext>
                </a:extLst>
              </a:tr>
            </a:tbl>
          </a:graphicData>
        </a:graphic>
      </p:graphicFrame>
      <p:sp>
        <p:nvSpPr>
          <p:cNvPr id="6" name="Content Placeholder 1">
            <a:extLst>
              <a:ext uri="{FF2B5EF4-FFF2-40B4-BE49-F238E27FC236}">
                <a16:creationId xmlns:a16="http://schemas.microsoft.com/office/drawing/2014/main" id="{C92F3C88-BEE1-8FC3-18A1-B76140905AAE}"/>
              </a:ext>
            </a:extLst>
          </p:cNvPr>
          <p:cNvSpPr>
            <a:spLocks noGrp="1"/>
          </p:cNvSpPr>
          <p:nvPr>
            <p:ph idx="1"/>
          </p:nvPr>
        </p:nvSpPr>
        <p:spPr>
          <a:xfrm>
            <a:off x="304800" y="1628801"/>
            <a:ext cx="8587680" cy="936104"/>
          </a:xfrm>
        </p:spPr>
        <p:txBody>
          <a:bodyPr/>
          <a:lstStyle/>
          <a:p>
            <a:pPr marL="0" indent="0">
              <a:buClr>
                <a:srgbClr val="003300"/>
              </a:buClr>
              <a:buSzPct val="100000"/>
              <a:buNone/>
            </a:pPr>
            <a:r>
              <a:rPr lang="en-US" sz="2000" b="1" dirty="0"/>
              <a:t>Brief Problems Monitor </a:t>
            </a:r>
            <a:endParaRPr lang="en-US" sz="1200" b="1" dirty="0">
              <a:solidFill>
                <a:schemeClr val="accent6">
                  <a:lumMod val="75000"/>
                </a:schemeClr>
              </a:solidFill>
            </a:endParaRPr>
          </a:p>
        </p:txBody>
      </p:sp>
    </p:spTree>
    <p:extLst>
      <p:ext uri="{BB962C8B-B14F-4D97-AF65-F5344CB8AC3E}">
        <p14:creationId xmlns:p14="http://schemas.microsoft.com/office/powerpoint/2010/main" val="259235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9FB1E0-9AB5-E502-2E51-2E55CA89C87E}"/>
              </a:ext>
            </a:extLst>
          </p:cNvPr>
          <p:cNvSpPr>
            <a:spLocks noGrp="1"/>
          </p:cNvSpPr>
          <p:nvPr>
            <p:ph type="title"/>
          </p:nvPr>
        </p:nvSpPr>
        <p:spPr>
          <a:xfrm>
            <a:off x="113943" y="392727"/>
            <a:ext cx="9007642" cy="743953"/>
          </a:xfrm>
        </p:spPr>
        <p:txBody>
          <a:bodyPr/>
          <a:lstStyle/>
          <a:p>
            <a:r>
              <a:rPr lang="en-IE" dirty="0"/>
              <a:t>Socio-emotional - </a:t>
            </a:r>
            <a:r>
              <a:rPr lang="en-IE" dirty="0">
                <a:effectLst/>
                <a:ea typeface="Times New Roman" panose="02020603050405020304" pitchFamily="18" charset="0"/>
              </a:rPr>
              <a:t>% at risk of attention problems</a:t>
            </a:r>
            <a:r>
              <a:rPr lang="en-IE" dirty="0"/>
              <a:t> </a:t>
            </a:r>
          </a:p>
        </p:txBody>
      </p:sp>
      <p:sp>
        <p:nvSpPr>
          <p:cNvPr id="4" name="Slide Number Placeholder 3">
            <a:extLst>
              <a:ext uri="{FF2B5EF4-FFF2-40B4-BE49-F238E27FC236}">
                <a16:creationId xmlns:a16="http://schemas.microsoft.com/office/drawing/2014/main" id="{EB62A496-2E69-EA40-D3E0-6395C83985FC}"/>
              </a:ext>
            </a:extLst>
          </p:cNvPr>
          <p:cNvSpPr>
            <a:spLocks noGrp="1"/>
          </p:cNvSpPr>
          <p:nvPr>
            <p:ph type="sldNum" sz="quarter" idx="12"/>
          </p:nvPr>
        </p:nvSpPr>
        <p:spPr/>
        <p:txBody>
          <a:bodyPr/>
          <a:lstStyle/>
          <a:p>
            <a:pPr>
              <a:defRPr/>
            </a:pPr>
            <a:fld id="{5BC7FEBF-A170-470C-A369-F0D066FB58E5}" type="slidenum">
              <a:rPr lang="en-US" smtClean="0"/>
              <a:pPr>
                <a:defRPr/>
              </a:pPr>
              <a:t>19</a:t>
            </a:fld>
            <a:endParaRPr lang="en-US" dirty="0"/>
          </a:p>
        </p:txBody>
      </p:sp>
      <p:graphicFrame>
        <p:nvGraphicFramePr>
          <p:cNvPr id="5" name="Chart 4">
            <a:extLst>
              <a:ext uri="{FF2B5EF4-FFF2-40B4-BE49-F238E27FC236}">
                <a16:creationId xmlns:a16="http://schemas.microsoft.com/office/drawing/2014/main" id="{86A7203B-05EE-4132-D642-C3CCD7680A0C}"/>
              </a:ext>
            </a:extLst>
          </p:cNvPr>
          <p:cNvGraphicFramePr/>
          <p:nvPr>
            <p:extLst>
              <p:ext uri="{D42A27DB-BD31-4B8C-83A1-F6EECF244321}">
                <p14:modId xmlns:p14="http://schemas.microsoft.com/office/powerpoint/2010/main" val="2500215298"/>
              </p:ext>
            </p:extLst>
          </p:nvPr>
        </p:nvGraphicFramePr>
        <p:xfrm>
          <a:off x="1187624" y="1916832"/>
          <a:ext cx="6480720"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16">
            <a:extLst>
              <a:ext uri="{FF2B5EF4-FFF2-40B4-BE49-F238E27FC236}">
                <a16:creationId xmlns:a16="http://schemas.microsoft.com/office/drawing/2014/main" id="{D496BBEF-0A9A-EAF2-F79A-38C761940EE4}"/>
              </a:ext>
            </a:extLst>
          </p:cNvPr>
          <p:cNvSpPr>
            <a:spLocks noChangeArrowheads="1"/>
          </p:cNvSpPr>
          <p:nvPr/>
        </p:nvSpPr>
        <p:spPr bwMode="auto">
          <a:xfrm>
            <a:off x="3059832" y="3506078"/>
            <a:ext cx="615722" cy="571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IE" altLang="en-US" sz="1600" b="1"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41%</a:t>
            </a:r>
            <a:endParaRPr kumimoji="0" lang="en-IE" altLang="en-US" sz="1600" b="0" i="0" u="none" strike="noStrike" cap="none" normalizeH="0" baseline="0" dirty="0">
              <a:ln>
                <a:noFill/>
              </a:ln>
              <a:solidFill>
                <a:schemeClr val="bg1"/>
              </a:solidFill>
              <a:effectLst/>
              <a:latin typeface="Arial" panose="020B0604020202020204" pitchFamily="34" charset="0"/>
            </a:endParaRPr>
          </a:p>
        </p:txBody>
      </p:sp>
      <p:sp>
        <p:nvSpPr>
          <p:cNvPr id="7" name="Rectangle 2">
            <a:extLst>
              <a:ext uri="{FF2B5EF4-FFF2-40B4-BE49-F238E27FC236}">
                <a16:creationId xmlns:a16="http://schemas.microsoft.com/office/drawing/2014/main" id="{31DE8B87-166C-CA24-110A-87FA28910BC2}"/>
              </a:ext>
            </a:extLst>
          </p:cNvPr>
          <p:cNvSpPr>
            <a:spLocks noChangeArrowheads="1"/>
          </p:cNvSpPr>
          <p:nvPr/>
        </p:nvSpPr>
        <p:spPr bwMode="auto">
          <a:xfrm>
            <a:off x="5868144" y="2269511"/>
            <a:ext cx="615722" cy="571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IE" altLang="en-US" sz="1100" b="1"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IE" altLang="en-US" sz="1600" b="1"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63%</a:t>
            </a:r>
            <a:endParaRPr kumimoji="0" lang="en-IE" altLang="en-US" sz="1600" b="0" i="0" u="none" strike="noStrike" cap="none" normalizeH="0" baseline="0" dirty="0">
              <a:ln>
                <a:noFill/>
              </a:ln>
              <a:solidFill>
                <a:schemeClr val="bg1"/>
              </a:solidFill>
              <a:effectLst/>
              <a:latin typeface="Arial" panose="020B0604020202020204" pitchFamily="34" charset="0"/>
            </a:endParaRPr>
          </a:p>
        </p:txBody>
      </p:sp>
      <p:sp>
        <p:nvSpPr>
          <p:cNvPr id="8" name="Rectangle 4">
            <a:extLst>
              <a:ext uri="{FF2B5EF4-FFF2-40B4-BE49-F238E27FC236}">
                <a16:creationId xmlns:a16="http://schemas.microsoft.com/office/drawing/2014/main" id="{A4A7DE51-1255-45F0-FE76-AE35CF2411F8}"/>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9" name="Rectangle 5">
            <a:extLst>
              <a:ext uri="{FF2B5EF4-FFF2-40B4-BE49-F238E27FC236}">
                <a16:creationId xmlns:a16="http://schemas.microsoft.com/office/drawing/2014/main" id="{E0207B47-9CE0-D31F-6690-0BEC63844102}"/>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Tree>
    <p:extLst>
      <p:ext uri="{BB962C8B-B14F-4D97-AF65-F5344CB8AC3E}">
        <p14:creationId xmlns:p14="http://schemas.microsoft.com/office/powerpoint/2010/main" val="1245778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FD9A1-D24A-501F-2FAD-D3940C6EF1D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93018C-0FBD-27AB-41F1-9CB615CF3F28}"/>
              </a:ext>
            </a:extLst>
          </p:cNvPr>
          <p:cNvSpPr>
            <a:spLocks noGrp="1"/>
          </p:cNvSpPr>
          <p:nvPr>
            <p:ph idx="1"/>
          </p:nvPr>
        </p:nvSpPr>
        <p:spPr>
          <a:xfrm>
            <a:off x="467544" y="1700808"/>
            <a:ext cx="8640960" cy="4585871"/>
          </a:xfrm>
        </p:spPr>
        <p:txBody>
          <a:bodyPr wrap="square">
            <a:spAutoFit/>
          </a:bodyPr>
          <a:lstStyle/>
          <a:p>
            <a:pPr>
              <a:spcBef>
                <a:spcPts val="0"/>
              </a:spcBef>
              <a:buSzPct val="100000"/>
              <a:buFont typeface="Arial" panose="020B0604020202020204" pitchFamily="34" charset="0"/>
              <a:buChar char="•"/>
            </a:pPr>
            <a:r>
              <a:rPr lang="en-US" sz="2000" dirty="0"/>
              <a:t>Evidence-base used to justify investment in early childhood founded on a handful of preschool experiments from 1960’s/70’s </a:t>
            </a:r>
            <a:r>
              <a:rPr lang="en-US" sz="1200" b="1" dirty="0">
                <a:solidFill>
                  <a:schemeClr val="accent6">
                    <a:lumMod val="75000"/>
                  </a:schemeClr>
                </a:solidFill>
              </a:rPr>
              <a:t>(e.g. Perry Preschool; Abecedarian Program)</a:t>
            </a:r>
          </a:p>
          <a:p>
            <a:pPr>
              <a:spcBef>
                <a:spcPts val="0"/>
              </a:spcBef>
              <a:buSzPct val="100000"/>
              <a:buFont typeface="Arial" panose="020B0604020202020204" pitchFamily="34" charset="0"/>
              <a:buChar char="•"/>
            </a:pPr>
            <a:endParaRPr lang="en-US" sz="2000" dirty="0"/>
          </a:p>
          <a:p>
            <a:pPr>
              <a:spcBef>
                <a:spcPts val="0"/>
              </a:spcBef>
              <a:buSzPct val="100000"/>
              <a:buFont typeface="Arial" panose="020B0604020202020204" pitchFamily="34" charset="0"/>
              <a:buChar char="•"/>
            </a:pPr>
            <a:r>
              <a:rPr lang="en-US" sz="2000" dirty="0"/>
              <a:t>Results from these experiments have led to rollout of preschool programmes globally </a:t>
            </a:r>
          </a:p>
          <a:p>
            <a:pPr>
              <a:spcBef>
                <a:spcPts val="0"/>
              </a:spcBef>
              <a:buSzPct val="100000"/>
              <a:buFont typeface="Arial" panose="020B0604020202020204" pitchFamily="34" charset="0"/>
              <a:buChar char="•"/>
            </a:pPr>
            <a:endParaRPr lang="en-US" sz="2000" dirty="0"/>
          </a:p>
          <a:p>
            <a:pPr>
              <a:spcBef>
                <a:spcPts val="0"/>
              </a:spcBef>
              <a:buClr>
                <a:srgbClr val="003300"/>
              </a:buClr>
              <a:buSzPct val="100000"/>
              <a:buFont typeface="Arial" panose="020B0604020202020204" pitchFamily="34" charset="0"/>
              <a:buChar char="•"/>
            </a:pPr>
            <a:r>
              <a:rPr lang="en-GB" sz="2000" dirty="0"/>
              <a:t>Early childhood (0-3) most productive period for brain development </a:t>
            </a:r>
          </a:p>
          <a:p>
            <a:pPr lvl="1">
              <a:spcBef>
                <a:spcPts val="0"/>
              </a:spcBef>
              <a:buClr>
                <a:srgbClr val="003300"/>
              </a:buClr>
              <a:buSzPct val="100000"/>
              <a:buFont typeface="Arial" panose="020B0604020202020204" pitchFamily="34" charset="0"/>
              <a:buChar char="•"/>
            </a:pPr>
            <a:r>
              <a:rPr lang="en-GB" sz="1800" dirty="0"/>
              <a:t>Environment &amp; parental behaviour shapes children’s neurological processes</a:t>
            </a:r>
            <a:r>
              <a:rPr lang="en-GB" sz="1800" b="1" dirty="0">
                <a:solidFill>
                  <a:schemeClr val="accent6">
                    <a:lumMod val="75000"/>
                  </a:schemeClr>
                </a:solidFill>
              </a:rPr>
              <a:t> </a:t>
            </a:r>
            <a:r>
              <a:rPr lang="en-GB" sz="1200" b="1" dirty="0">
                <a:solidFill>
                  <a:schemeClr val="accent6">
                    <a:lumMod val="75000"/>
                  </a:schemeClr>
                </a:solidFill>
              </a:rPr>
              <a:t>(Cantor </a:t>
            </a:r>
            <a:r>
              <a:rPr lang="en-GB" sz="1200" b="1" i="1" dirty="0">
                <a:solidFill>
                  <a:schemeClr val="accent6">
                    <a:lumMod val="75000"/>
                  </a:schemeClr>
                </a:solidFill>
              </a:rPr>
              <a:t>et al. </a:t>
            </a:r>
            <a:r>
              <a:rPr lang="en-GB" sz="1200" b="1" dirty="0">
                <a:solidFill>
                  <a:schemeClr val="accent6">
                    <a:lumMod val="75000"/>
                  </a:schemeClr>
                </a:solidFill>
              </a:rPr>
              <a:t>2019</a:t>
            </a:r>
            <a:r>
              <a:rPr lang="en-IE" sz="1200" b="1" dirty="0">
                <a:solidFill>
                  <a:schemeClr val="accent6">
                    <a:lumMod val="75000"/>
                  </a:schemeClr>
                </a:solidFill>
                <a:cs typeface="Calibri" pitchFamily="34" charset="0"/>
              </a:rPr>
              <a:t>; </a:t>
            </a:r>
            <a:r>
              <a:rPr lang="en-GB" sz="1200" b="1" dirty="0">
                <a:solidFill>
                  <a:schemeClr val="accent6">
                    <a:lumMod val="75000"/>
                  </a:schemeClr>
                </a:solidFill>
              </a:rPr>
              <a:t>Shonkoff  2010)</a:t>
            </a:r>
          </a:p>
          <a:p>
            <a:pPr>
              <a:spcBef>
                <a:spcPts val="0"/>
              </a:spcBef>
              <a:buSzPct val="100000"/>
              <a:buFont typeface="Arial" panose="020B0604020202020204" pitchFamily="34" charset="0"/>
              <a:buChar char="•"/>
            </a:pPr>
            <a:endParaRPr lang="en-US" sz="2000" dirty="0"/>
          </a:p>
          <a:p>
            <a:pPr marL="0" indent="0">
              <a:spcBef>
                <a:spcPts val="0"/>
              </a:spcBef>
              <a:buSzPct val="100000"/>
              <a:buNone/>
            </a:pPr>
            <a:r>
              <a:rPr lang="en-GB" sz="2000" dirty="0"/>
              <a:t>           Intervening earlier in the lifecycle with parents may be a more effective strategy</a:t>
            </a:r>
          </a:p>
          <a:p>
            <a:pPr>
              <a:spcBef>
                <a:spcPts val="0"/>
              </a:spcBef>
              <a:buSzPct val="100000"/>
              <a:buFont typeface="Arial" panose="020B0604020202020204" pitchFamily="34" charset="0"/>
              <a:buChar char="•"/>
            </a:pPr>
            <a:endParaRPr lang="en-GB" sz="2000" dirty="0"/>
          </a:p>
          <a:p>
            <a:pPr>
              <a:spcBef>
                <a:spcPts val="0"/>
              </a:spcBef>
              <a:buSzPct val="100000"/>
              <a:buFont typeface="Arial" panose="020B0604020202020204" pitchFamily="34" charset="0"/>
              <a:buChar char="•"/>
            </a:pPr>
            <a:r>
              <a:rPr lang="en-GB" sz="2000" dirty="0"/>
              <a:t>The aim of the </a:t>
            </a:r>
            <a:r>
              <a:rPr lang="en-GB" sz="2000" b="1" i="1" dirty="0">
                <a:solidFill>
                  <a:schemeClr val="accent6">
                    <a:lumMod val="75000"/>
                  </a:schemeClr>
                </a:solidFill>
              </a:rPr>
              <a:t>Preparing for Life </a:t>
            </a:r>
            <a:r>
              <a:rPr lang="en-GB" sz="2000" dirty="0"/>
              <a:t>study </a:t>
            </a:r>
            <a:r>
              <a:rPr lang="en-IE" sz="2000" dirty="0"/>
              <a:t>was to become a ‘Perry’ of the 21</a:t>
            </a:r>
            <a:r>
              <a:rPr lang="en-IE" sz="2000" baseline="30000" dirty="0"/>
              <a:t>st</a:t>
            </a:r>
            <a:r>
              <a:rPr lang="en-IE" sz="2000" dirty="0"/>
              <a:t> century!</a:t>
            </a:r>
            <a:endParaRPr lang="en-GB" sz="2000" dirty="0"/>
          </a:p>
        </p:txBody>
      </p:sp>
      <p:sp>
        <p:nvSpPr>
          <p:cNvPr id="4" name="Title 3">
            <a:extLst>
              <a:ext uri="{FF2B5EF4-FFF2-40B4-BE49-F238E27FC236}">
                <a16:creationId xmlns:a16="http://schemas.microsoft.com/office/drawing/2014/main" id="{6C4C688A-FDD5-01C6-39F5-04E6E6433E95}"/>
              </a:ext>
            </a:extLst>
          </p:cNvPr>
          <p:cNvSpPr>
            <a:spLocks noGrp="1"/>
          </p:cNvSpPr>
          <p:nvPr>
            <p:ph type="title"/>
          </p:nvPr>
        </p:nvSpPr>
        <p:spPr/>
        <p:txBody>
          <a:bodyPr/>
          <a:lstStyle/>
          <a:p>
            <a:r>
              <a:rPr lang="en-IE" dirty="0">
                <a:latin typeface="Calibri" pitchFamily="34" charset="0"/>
                <a:cs typeface="Calibri" pitchFamily="34" charset="0"/>
              </a:rPr>
              <a:t>Background</a:t>
            </a:r>
            <a:endParaRPr lang="en-IE" dirty="0"/>
          </a:p>
        </p:txBody>
      </p:sp>
      <p:sp>
        <p:nvSpPr>
          <p:cNvPr id="2" name="Slide Number Placeholder 1">
            <a:extLst>
              <a:ext uri="{FF2B5EF4-FFF2-40B4-BE49-F238E27FC236}">
                <a16:creationId xmlns:a16="http://schemas.microsoft.com/office/drawing/2014/main" id="{83AD59D8-C062-F394-CB3A-ED450B28619D}"/>
              </a:ext>
            </a:extLst>
          </p:cNvPr>
          <p:cNvSpPr>
            <a:spLocks noGrp="1"/>
          </p:cNvSpPr>
          <p:nvPr>
            <p:ph type="sldNum" sz="quarter" idx="12"/>
          </p:nvPr>
        </p:nvSpPr>
        <p:spPr/>
        <p:txBody>
          <a:bodyPr/>
          <a:lstStyle/>
          <a:p>
            <a:pPr>
              <a:defRPr/>
            </a:pPr>
            <a:fld id="{5BC7FEBF-A170-470C-A369-F0D066FB58E5}" type="slidenum">
              <a:rPr lang="en-US" smtClean="0"/>
              <a:pPr>
                <a:defRPr/>
              </a:pPr>
              <a:t>2</a:t>
            </a:fld>
            <a:endParaRPr lang="en-US" dirty="0"/>
          </a:p>
        </p:txBody>
      </p:sp>
      <p:pic>
        <p:nvPicPr>
          <p:cNvPr id="5" name="Content Placeholder 5">
            <a:extLst>
              <a:ext uri="{FF2B5EF4-FFF2-40B4-BE49-F238E27FC236}">
                <a16:creationId xmlns:a16="http://schemas.microsoft.com/office/drawing/2014/main" id="{AF0A39C6-090A-3A7D-A23F-B431ED58CE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7431" y="-25674"/>
            <a:ext cx="1907704" cy="1517839"/>
          </a:xfrm>
          <a:prstGeom prst="rect">
            <a:avLst/>
          </a:prstGeom>
        </p:spPr>
      </p:pic>
      <p:sp>
        <p:nvSpPr>
          <p:cNvPr id="6" name="Arrow: Right 5">
            <a:extLst>
              <a:ext uri="{FF2B5EF4-FFF2-40B4-BE49-F238E27FC236}">
                <a16:creationId xmlns:a16="http://schemas.microsoft.com/office/drawing/2014/main" id="{4F7AF090-9880-1DAB-7A4B-24297A1D1A30}"/>
              </a:ext>
            </a:extLst>
          </p:cNvPr>
          <p:cNvSpPr/>
          <p:nvPr/>
        </p:nvSpPr>
        <p:spPr>
          <a:xfrm>
            <a:off x="539552" y="4653136"/>
            <a:ext cx="576064" cy="360040"/>
          </a:xfrm>
          <a:prstGeom prst="rightArrow">
            <a:avLst/>
          </a:prstGeom>
          <a:solidFill>
            <a:srgbClr val="006600"/>
          </a:solidFill>
          <a:ln>
            <a:solidFill>
              <a:srgbClr val="006600"/>
            </a:solidFill>
          </a:ln>
          <a:effectLst>
            <a:innerShdw blurRad="63500" dist="50800" dir="13500000">
              <a:prstClr val="black">
                <a:alpha val="50000"/>
              </a:prstClr>
            </a:innerShdw>
          </a:effectLst>
          <a:scene3d>
            <a:camera prst="orthographicFront"/>
            <a:lightRig rig="threePt" dir="t"/>
          </a:scene3d>
          <a:sp3d>
            <a:bevelT w="139700" prst="cross"/>
            <a:bevelB w="139700" prst="cross"/>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sz="14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50649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73FC6-3BB6-F8BE-1775-8211414F350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12EB046-A115-1BD7-F784-423087F657DF}"/>
              </a:ext>
            </a:extLst>
          </p:cNvPr>
          <p:cNvSpPr>
            <a:spLocks noGrp="1"/>
          </p:cNvSpPr>
          <p:nvPr>
            <p:ph type="title"/>
          </p:nvPr>
        </p:nvSpPr>
        <p:spPr/>
        <p:txBody>
          <a:bodyPr/>
          <a:lstStyle/>
          <a:p>
            <a:r>
              <a:rPr lang="en-IE" dirty="0"/>
              <a:t>Socio-emotional skills – Other measures</a:t>
            </a:r>
          </a:p>
        </p:txBody>
      </p:sp>
      <p:sp>
        <p:nvSpPr>
          <p:cNvPr id="5" name="Slide Number Placeholder 4">
            <a:extLst>
              <a:ext uri="{FF2B5EF4-FFF2-40B4-BE49-F238E27FC236}">
                <a16:creationId xmlns:a16="http://schemas.microsoft.com/office/drawing/2014/main" id="{847E714D-373C-39DC-248A-6D0E0CDD1C5B}"/>
              </a:ext>
            </a:extLst>
          </p:cNvPr>
          <p:cNvSpPr>
            <a:spLocks noGrp="1"/>
          </p:cNvSpPr>
          <p:nvPr>
            <p:ph type="sldNum" sz="quarter" idx="12"/>
          </p:nvPr>
        </p:nvSpPr>
        <p:spPr/>
        <p:txBody>
          <a:bodyPr/>
          <a:lstStyle/>
          <a:p>
            <a:pPr>
              <a:defRPr/>
            </a:pPr>
            <a:fld id="{5BC7FEBF-A170-470C-A369-F0D066FB58E5}" type="slidenum">
              <a:rPr lang="en-US" smtClean="0"/>
              <a:pPr>
                <a:defRPr/>
              </a:pPr>
              <a:t>20</a:t>
            </a:fld>
            <a:endParaRPr lang="en-US"/>
          </a:p>
        </p:txBody>
      </p:sp>
      <p:sp>
        <p:nvSpPr>
          <p:cNvPr id="4" name="Content Placeholder 1">
            <a:extLst>
              <a:ext uri="{FF2B5EF4-FFF2-40B4-BE49-F238E27FC236}">
                <a16:creationId xmlns:a16="http://schemas.microsoft.com/office/drawing/2014/main" id="{FB8250C6-ED4A-ECAF-26DE-03BF0C0467BC}"/>
              </a:ext>
            </a:extLst>
          </p:cNvPr>
          <p:cNvSpPr>
            <a:spLocks noGrp="1"/>
          </p:cNvSpPr>
          <p:nvPr>
            <p:ph idx="1"/>
          </p:nvPr>
        </p:nvSpPr>
        <p:spPr>
          <a:xfrm>
            <a:off x="252559" y="1570293"/>
            <a:ext cx="8382000" cy="2218748"/>
          </a:xfrm>
        </p:spPr>
        <p:txBody>
          <a:bodyPr/>
          <a:lstStyle/>
          <a:p>
            <a:pPr>
              <a:spcBef>
                <a:spcPts val="0"/>
              </a:spcBef>
            </a:pPr>
            <a:r>
              <a:rPr lang="en-IE" sz="2000" b="1" dirty="0">
                <a:solidFill>
                  <a:schemeClr val="accent6">
                    <a:lumMod val="75000"/>
                  </a:schemeClr>
                </a:solidFill>
                <a:effectLst/>
                <a:latin typeface="+mn-lt"/>
                <a:ea typeface="Calibri" panose="020F0502020204030204" pitchFamily="34" charset="0"/>
              </a:rPr>
              <a:t>SMFQ:</a:t>
            </a:r>
            <a:r>
              <a:rPr lang="en-IE" sz="2000" dirty="0">
                <a:solidFill>
                  <a:schemeClr val="accent6">
                    <a:lumMod val="75000"/>
                  </a:schemeClr>
                </a:solidFill>
                <a:effectLst/>
                <a:latin typeface="+mn-lt"/>
                <a:ea typeface="Calibri" panose="020F0502020204030204" pitchFamily="34" charset="0"/>
              </a:rPr>
              <a:t> </a:t>
            </a:r>
            <a:r>
              <a:rPr lang="en-IE" sz="2000" i="1" dirty="0">
                <a:effectLst/>
                <a:latin typeface="+mn-lt"/>
                <a:ea typeface="Calibri" panose="020F0502020204030204" pitchFamily="34" charset="0"/>
              </a:rPr>
              <a:t>Short Mood and Feelings Questionnaire</a:t>
            </a:r>
            <a:endParaRPr lang="en-IE" sz="2000" b="1" dirty="0">
              <a:solidFill>
                <a:schemeClr val="accent6"/>
              </a:solidFill>
              <a:effectLst/>
              <a:latin typeface="+mn-lt"/>
              <a:ea typeface="Calibri" panose="020F0502020204030204" pitchFamily="34" charset="0"/>
            </a:endParaRPr>
          </a:p>
          <a:p>
            <a:pPr marL="457200" lvl="1" indent="0">
              <a:spcBef>
                <a:spcPts val="0"/>
              </a:spcBef>
              <a:buNone/>
            </a:pPr>
            <a:r>
              <a:rPr lang="en-IE" sz="1600" dirty="0">
                <a:latin typeface="+mn-lt"/>
                <a:ea typeface="Calibri" panose="020F0502020204030204" pitchFamily="34" charset="0"/>
              </a:rPr>
              <a:t>e.g. </a:t>
            </a:r>
            <a:r>
              <a:rPr lang="en-IE" sz="1600" i="1" dirty="0">
                <a:latin typeface="+mn-lt"/>
                <a:ea typeface="Calibri" panose="020F0502020204030204" pitchFamily="34" charset="0"/>
              </a:rPr>
              <a:t>“</a:t>
            </a:r>
            <a:r>
              <a:rPr lang="en-IE" sz="1600" i="1" kern="0" dirty="0">
                <a:effectLst/>
                <a:latin typeface="+mn-lt"/>
                <a:ea typeface="Calibri" panose="020F0502020204030204" pitchFamily="34" charset="0"/>
              </a:rPr>
              <a:t>I felt so tired I just sat around and did nothing” </a:t>
            </a:r>
            <a:r>
              <a:rPr lang="en-IE" sz="1600" i="1" dirty="0">
                <a:effectLst/>
                <a:latin typeface="+mn-lt"/>
                <a:ea typeface="Calibri" panose="020F0502020204030204" pitchFamily="34" charset="0"/>
              </a:rPr>
              <a:t> </a:t>
            </a:r>
          </a:p>
          <a:p>
            <a:pPr marL="457200" lvl="1" indent="0">
              <a:spcBef>
                <a:spcPts val="0"/>
              </a:spcBef>
              <a:buNone/>
            </a:pPr>
            <a:endParaRPr lang="en-IE" sz="1000" dirty="0">
              <a:latin typeface="+mn-lt"/>
            </a:endParaRPr>
          </a:p>
          <a:p>
            <a:pPr>
              <a:spcBef>
                <a:spcPts val="0"/>
              </a:spcBef>
            </a:pPr>
            <a:r>
              <a:rPr lang="de-DE" sz="2000" b="1" dirty="0">
                <a:solidFill>
                  <a:schemeClr val="accent6">
                    <a:lumMod val="75000"/>
                  </a:schemeClr>
                </a:solidFill>
                <a:effectLst/>
                <a:latin typeface="+mn-lt"/>
                <a:ea typeface="Calibri" panose="020F0502020204030204" pitchFamily="34" charset="0"/>
              </a:rPr>
              <a:t>Self-</a:t>
            </a:r>
            <a:r>
              <a:rPr lang="de-DE" sz="2000" b="1" dirty="0" err="1">
                <a:solidFill>
                  <a:schemeClr val="accent6">
                    <a:lumMod val="75000"/>
                  </a:schemeClr>
                </a:solidFill>
                <a:effectLst/>
                <a:latin typeface="+mn-lt"/>
                <a:ea typeface="Calibri" panose="020F0502020204030204" pitchFamily="34" charset="0"/>
              </a:rPr>
              <a:t>esteem</a:t>
            </a:r>
            <a:r>
              <a:rPr lang="de-DE" sz="2000" b="1" dirty="0">
                <a:solidFill>
                  <a:schemeClr val="accent6">
                    <a:lumMod val="75000"/>
                  </a:schemeClr>
                </a:solidFill>
                <a:effectLst/>
                <a:latin typeface="+mn-lt"/>
                <a:ea typeface="Calibri" panose="020F0502020204030204" pitchFamily="34" charset="0"/>
              </a:rPr>
              <a:t>:</a:t>
            </a:r>
            <a:r>
              <a:rPr lang="de-DE" sz="2000" i="1" dirty="0">
                <a:solidFill>
                  <a:schemeClr val="accent6">
                    <a:lumMod val="75000"/>
                  </a:schemeClr>
                </a:solidFill>
                <a:effectLst/>
                <a:latin typeface="+mn-lt"/>
                <a:ea typeface="Calibri" panose="020F0502020204030204" pitchFamily="34" charset="0"/>
              </a:rPr>
              <a:t> </a:t>
            </a:r>
            <a:r>
              <a:rPr lang="de-DE" sz="2000" i="1" dirty="0">
                <a:effectLst/>
                <a:latin typeface="+mn-lt"/>
                <a:ea typeface="Calibri" panose="020F0502020204030204" pitchFamily="34" charset="0"/>
              </a:rPr>
              <a:t>Rosenberg Self-</a:t>
            </a:r>
            <a:r>
              <a:rPr lang="de-DE" sz="2000" i="1" dirty="0" err="1">
                <a:effectLst/>
                <a:latin typeface="+mn-lt"/>
                <a:ea typeface="Calibri" panose="020F0502020204030204" pitchFamily="34" charset="0"/>
              </a:rPr>
              <a:t>esteem</a:t>
            </a:r>
            <a:r>
              <a:rPr lang="de-DE" sz="2000" i="1" dirty="0">
                <a:effectLst/>
                <a:latin typeface="+mn-lt"/>
                <a:ea typeface="Calibri" panose="020F0502020204030204" pitchFamily="34" charset="0"/>
              </a:rPr>
              <a:t> </a:t>
            </a:r>
            <a:r>
              <a:rPr lang="de-DE" sz="2000" i="1" dirty="0" err="1">
                <a:effectLst/>
                <a:latin typeface="+mn-lt"/>
                <a:ea typeface="Calibri" panose="020F0502020204030204" pitchFamily="34" charset="0"/>
              </a:rPr>
              <a:t>Scale</a:t>
            </a:r>
            <a:r>
              <a:rPr lang="de-DE" sz="2000" dirty="0">
                <a:effectLst/>
                <a:latin typeface="+mn-lt"/>
                <a:ea typeface="Calibri" panose="020F0502020204030204" pitchFamily="34" charset="0"/>
              </a:rPr>
              <a:t> </a:t>
            </a:r>
            <a:endParaRPr lang="de-DE" sz="2000" b="1" dirty="0">
              <a:solidFill>
                <a:schemeClr val="accent6"/>
              </a:solidFill>
              <a:effectLst/>
              <a:latin typeface="+mn-lt"/>
              <a:ea typeface="Calibri" panose="020F0502020204030204" pitchFamily="34" charset="0"/>
            </a:endParaRPr>
          </a:p>
          <a:p>
            <a:pPr marL="457200" lvl="1" indent="0">
              <a:spcBef>
                <a:spcPts val="0"/>
              </a:spcBef>
              <a:buNone/>
            </a:pPr>
            <a:r>
              <a:rPr lang="de-DE" sz="1600" kern="100" dirty="0">
                <a:latin typeface="+mn-lt"/>
                <a:ea typeface="Calibri" panose="020F0502020204030204" pitchFamily="34" charset="0"/>
                <a:cs typeface="Arial" panose="020B0604020202020204" pitchFamily="34" charset="0"/>
              </a:rPr>
              <a:t>e.g.</a:t>
            </a:r>
            <a:r>
              <a:rPr lang="en-IE" sz="1600" dirty="0">
                <a:latin typeface="+mn-lt"/>
                <a:ea typeface="Calibri" panose="020F0502020204030204" pitchFamily="34" charset="0"/>
              </a:rPr>
              <a:t> </a:t>
            </a:r>
            <a:r>
              <a:rPr lang="en-IE" sz="1600" i="1" dirty="0">
                <a:latin typeface="+mn-lt"/>
                <a:ea typeface="Calibri" panose="020F0502020204030204" pitchFamily="34" charset="0"/>
              </a:rPr>
              <a:t>“</a:t>
            </a:r>
            <a:r>
              <a:rPr lang="en-IE" sz="1600" i="1" kern="0" dirty="0">
                <a:effectLst/>
                <a:latin typeface="+mn-lt"/>
                <a:ea typeface="Calibri" panose="020F0502020204030204" pitchFamily="34" charset="0"/>
              </a:rPr>
              <a:t>At times I think I am no good at all”</a:t>
            </a:r>
          </a:p>
          <a:p>
            <a:pPr marL="457200" lvl="1" indent="0">
              <a:spcBef>
                <a:spcPts val="0"/>
              </a:spcBef>
              <a:buNone/>
            </a:pPr>
            <a:endParaRPr lang="en-IE" sz="800" kern="100" dirty="0">
              <a:effectLst/>
              <a:latin typeface="+mn-lt"/>
              <a:ea typeface="Calibri" panose="020F0502020204030204" pitchFamily="34" charset="0"/>
              <a:cs typeface="Arial" panose="020B0604020202020204" pitchFamily="34" charset="0"/>
            </a:endParaRPr>
          </a:p>
          <a:p>
            <a:pPr>
              <a:spcBef>
                <a:spcPts val="0"/>
              </a:spcBef>
            </a:pPr>
            <a:r>
              <a:rPr lang="en-IE" sz="2000" b="1" kern="100" dirty="0">
                <a:solidFill>
                  <a:schemeClr val="accent6">
                    <a:lumMod val="75000"/>
                  </a:schemeClr>
                </a:solidFill>
                <a:effectLst/>
                <a:latin typeface="+mn-lt"/>
                <a:ea typeface="Calibri" panose="020F0502020204030204" pitchFamily="34" charset="0"/>
                <a:cs typeface="Arial" panose="020B0604020202020204" pitchFamily="34" charset="0"/>
              </a:rPr>
              <a:t>Life Satisfaction: </a:t>
            </a:r>
            <a:r>
              <a:rPr lang="en-IE" sz="1800" kern="100" dirty="0">
                <a:effectLst/>
                <a:latin typeface="+mn-lt"/>
                <a:ea typeface="Calibri" panose="020F0502020204030204" pitchFamily="34" charset="0"/>
                <a:cs typeface="Arial" panose="020B0604020202020204" pitchFamily="34" charset="0"/>
              </a:rPr>
              <a:t>“</a:t>
            </a:r>
            <a:r>
              <a:rPr lang="en-IE" sz="1600" i="1" kern="100" dirty="0">
                <a:effectLst/>
                <a:latin typeface="+mn-lt"/>
                <a:ea typeface="Calibri" panose="020F0502020204030204" pitchFamily="34" charset="0"/>
                <a:cs typeface="Arial" panose="020B0604020202020204" pitchFamily="34" charset="0"/>
              </a:rPr>
              <a:t>Here is a picture of a ladder. The top of the ladder “10” is the best possible life for you and the bottom “0” is the worst possible life for you. In general, where on the ladder do you feel you stand at the moment?</a:t>
            </a:r>
            <a:r>
              <a:rPr lang="en-IE" sz="1800" kern="100" dirty="0">
                <a:effectLst/>
                <a:latin typeface="+mn-lt"/>
                <a:ea typeface="Calibri" panose="020F0502020204030204" pitchFamily="34" charset="0"/>
                <a:cs typeface="Arial" panose="020B0604020202020204" pitchFamily="34" charset="0"/>
              </a:rPr>
              <a:t>” </a:t>
            </a:r>
            <a:endParaRPr lang="en-IE" sz="1800" kern="100" dirty="0">
              <a:effectLst/>
              <a:latin typeface="+mn-lt"/>
              <a:ea typeface="Aptos" panose="020B0004020202020204" pitchFamily="34" charset="0"/>
              <a:cs typeface="Arial" panose="020B0604020202020204" pitchFamily="34" charset="0"/>
            </a:endParaRPr>
          </a:p>
          <a:p>
            <a:endParaRPr lang="en-IE" dirty="0"/>
          </a:p>
        </p:txBody>
      </p:sp>
      <p:graphicFrame>
        <p:nvGraphicFramePr>
          <p:cNvPr id="6" name="Table 5">
            <a:extLst>
              <a:ext uri="{FF2B5EF4-FFF2-40B4-BE49-F238E27FC236}">
                <a16:creationId xmlns:a16="http://schemas.microsoft.com/office/drawing/2014/main" id="{2348F643-5DA3-9A27-29AC-18713F28DE58}"/>
              </a:ext>
            </a:extLst>
          </p:cNvPr>
          <p:cNvGraphicFramePr>
            <a:graphicFrameLocks noGrp="1"/>
          </p:cNvGraphicFramePr>
          <p:nvPr>
            <p:extLst>
              <p:ext uri="{D42A27DB-BD31-4B8C-83A1-F6EECF244321}">
                <p14:modId xmlns:p14="http://schemas.microsoft.com/office/powerpoint/2010/main" val="1032785072"/>
              </p:ext>
            </p:extLst>
          </p:nvPr>
        </p:nvGraphicFramePr>
        <p:xfrm>
          <a:off x="467544" y="3974914"/>
          <a:ext cx="8136904" cy="2318085"/>
        </p:xfrm>
        <a:graphic>
          <a:graphicData uri="http://schemas.openxmlformats.org/drawingml/2006/table">
            <a:tbl>
              <a:tblPr firstRow="1" firstCol="1" bandRow="1">
                <a:tableStyleId>{46F890A9-2807-4EBB-B81D-B2AA78EC7F39}</a:tableStyleId>
              </a:tblPr>
              <a:tblGrid>
                <a:gridCol w="3240360">
                  <a:extLst>
                    <a:ext uri="{9D8B030D-6E8A-4147-A177-3AD203B41FA5}">
                      <a16:colId xmlns:a16="http://schemas.microsoft.com/office/drawing/2014/main" val="20000"/>
                    </a:ext>
                  </a:extLst>
                </a:gridCol>
                <a:gridCol w="924436">
                  <a:extLst>
                    <a:ext uri="{9D8B030D-6E8A-4147-A177-3AD203B41FA5}">
                      <a16:colId xmlns:a16="http://schemas.microsoft.com/office/drawing/2014/main" val="20001"/>
                    </a:ext>
                  </a:extLst>
                </a:gridCol>
                <a:gridCol w="820606">
                  <a:extLst>
                    <a:ext uri="{9D8B030D-6E8A-4147-A177-3AD203B41FA5}">
                      <a16:colId xmlns:a16="http://schemas.microsoft.com/office/drawing/2014/main" val="20002"/>
                    </a:ext>
                  </a:extLst>
                </a:gridCol>
                <a:gridCol w="820606">
                  <a:extLst>
                    <a:ext uri="{9D8B030D-6E8A-4147-A177-3AD203B41FA5}">
                      <a16:colId xmlns:a16="http://schemas.microsoft.com/office/drawing/2014/main" val="20004"/>
                    </a:ext>
                  </a:extLst>
                </a:gridCol>
                <a:gridCol w="1085563">
                  <a:extLst>
                    <a:ext uri="{9D8B030D-6E8A-4147-A177-3AD203B41FA5}">
                      <a16:colId xmlns:a16="http://schemas.microsoft.com/office/drawing/2014/main" val="20003"/>
                    </a:ext>
                  </a:extLst>
                </a:gridCol>
                <a:gridCol w="1245333">
                  <a:extLst>
                    <a:ext uri="{9D8B030D-6E8A-4147-A177-3AD203B41FA5}">
                      <a16:colId xmlns:a16="http://schemas.microsoft.com/office/drawing/2014/main" val="20005"/>
                    </a:ext>
                  </a:extLst>
                </a:gridCol>
              </a:tblGrid>
              <a:tr h="4892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1600" b="1" i="0" dirty="0">
                        <a:solidFill>
                          <a:schemeClr val="bg1"/>
                        </a:solidFill>
                        <a:effectLst/>
                        <a:latin typeface="+mj-lt"/>
                        <a:ea typeface="Times New Roman"/>
                      </a:endParaRPr>
                    </a:p>
                  </a:txBody>
                  <a:tcPr marL="68580" marR="68580" marT="0" marB="0">
                    <a:solidFill>
                      <a:srgbClr val="006600"/>
                    </a:solidFill>
                  </a:tcPr>
                </a:tc>
                <a:tc>
                  <a:txBody>
                    <a:bodyPr/>
                    <a:lstStyle/>
                    <a:p>
                      <a:pPr algn="ctr">
                        <a:lnSpc>
                          <a:spcPct val="100000"/>
                        </a:lnSpc>
                        <a:spcAft>
                          <a:spcPts val="0"/>
                        </a:spcAft>
                      </a:pPr>
                      <a:r>
                        <a:rPr lang="en-GB" sz="1600" b="1" dirty="0">
                          <a:solidFill>
                            <a:schemeClr val="bg1"/>
                          </a:solidFill>
                          <a:effectLst/>
                        </a:rPr>
                        <a:t>M</a:t>
                      </a:r>
                      <a:r>
                        <a:rPr lang="en-GB" sz="1600" b="1" baseline="-25000" dirty="0">
                          <a:solidFill>
                            <a:schemeClr val="bg1"/>
                          </a:solidFill>
                          <a:effectLst/>
                        </a:rPr>
                        <a:t>HIGH</a:t>
                      </a:r>
                      <a:endParaRPr lang="en-IE" sz="1600" dirty="0">
                        <a:solidFill>
                          <a:schemeClr val="bg1"/>
                        </a:solidFill>
                        <a:effectLst/>
                      </a:endParaRPr>
                    </a:p>
                    <a:p>
                      <a:pPr algn="ctr">
                        <a:lnSpc>
                          <a:spcPct val="100000"/>
                        </a:lnSpc>
                        <a:spcAft>
                          <a:spcPts val="0"/>
                        </a:spcAft>
                      </a:pPr>
                      <a:r>
                        <a:rPr lang="en-GB" sz="1200" b="1" dirty="0">
                          <a:solidFill>
                            <a:schemeClr val="bg1"/>
                          </a:solidFill>
                          <a:effectLst/>
                        </a:rPr>
                        <a:t>(SD)</a:t>
                      </a:r>
                      <a:endParaRPr lang="en-IE" sz="1200" dirty="0">
                        <a:solidFill>
                          <a:schemeClr val="bg1"/>
                        </a:solidFill>
                        <a:effectLst/>
                        <a:latin typeface="+mj-lt"/>
                        <a:ea typeface="Times New Roman"/>
                      </a:endParaRPr>
                    </a:p>
                  </a:txBody>
                  <a:tcPr marL="61269" marR="61269" marT="8510" marB="0">
                    <a:solidFill>
                      <a:srgbClr val="006600"/>
                    </a:solidFill>
                  </a:tcPr>
                </a:tc>
                <a:tc>
                  <a:txBody>
                    <a:bodyPr/>
                    <a:lstStyle/>
                    <a:p>
                      <a:pPr algn="ctr">
                        <a:lnSpc>
                          <a:spcPct val="100000"/>
                        </a:lnSpc>
                        <a:spcAft>
                          <a:spcPts val="0"/>
                        </a:spcAft>
                      </a:pPr>
                      <a:r>
                        <a:rPr lang="en-GB" sz="1600" b="1" dirty="0">
                          <a:solidFill>
                            <a:schemeClr val="bg1"/>
                          </a:solidFill>
                          <a:effectLst/>
                        </a:rPr>
                        <a:t>M</a:t>
                      </a:r>
                      <a:r>
                        <a:rPr lang="en-GB" sz="1600" b="1" baseline="-25000" dirty="0">
                          <a:solidFill>
                            <a:schemeClr val="bg1"/>
                          </a:solidFill>
                          <a:effectLst/>
                        </a:rPr>
                        <a:t>LOW</a:t>
                      </a:r>
                      <a:endParaRPr lang="en-IE" sz="1600" dirty="0">
                        <a:solidFill>
                          <a:schemeClr val="bg1"/>
                        </a:solidFill>
                        <a:effectLst/>
                      </a:endParaRPr>
                    </a:p>
                    <a:p>
                      <a:pPr algn="ctr">
                        <a:lnSpc>
                          <a:spcPct val="100000"/>
                        </a:lnSpc>
                        <a:spcAft>
                          <a:spcPts val="0"/>
                        </a:spcAft>
                      </a:pPr>
                      <a:r>
                        <a:rPr lang="en-GB" sz="1200" b="1" dirty="0">
                          <a:solidFill>
                            <a:schemeClr val="bg1"/>
                          </a:solidFill>
                          <a:effectLst/>
                        </a:rPr>
                        <a:t>(SD)</a:t>
                      </a:r>
                      <a:endParaRPr lang="en-IE" sz="1200" dirty="0">
                        <a:solidFill>
                          <a:schemeClr val="bg1"/>
                        </a:solidFill>
                        <a:effectLst/>
                        <a:latin typeface="+mj-lt"/>
                        <a:ea typeface="Times New Roman"/>
                      </a:endParaRPr>
                    </a:p>
                  </a:txBody>
                  <a:tcPr marL="61269" marR="61269" marT="8510" marB="0">
                    <a:solidFill>
                      <a:srgbClr val="006600"/>
                    </a:solidFill>
                  </a:tcPr>
                </a:tc>
                <a:tc>
                  <a:txBody>
                    <a:bodyPr/>
                    <a:lstStyle/>
                    <a:p>
                      <a:pPr algn="ctr"/>
                      <a:r>
                        <a:rPr lang="en-IE" sz="1600" b="1" dirty="0">
                          <a:solidFill>
                            <a:schemeClr val="bg1"/>
                          </a:solidFill>
                        </a:rPr>
                        <a:t>Effect size</a:t>
                      </a:r>
                      <a:endParaRPr lang="en-IE" sz="1600" b="1" dirty="0">
                        <a:solidFill>
                          <a:schemeClr val="bg1"/>
                        </a:solidFill>
                        <a:latin typeface="+mj-lt"/>
                        <a:cs typeface="Calibri" panose="020F0502020204030204" pitchFamily="34" charset="0"/>
                      </a:endParaRPr>
                    </a:p>
                  </a:txBody>
                  <a:tcPr marL="68580" marR="68580" marT="0" marB="0">
                    <a:solidFill>
                      <a:srgbClr val="006600"/>
                    </a:solidFill>
                  </a:tcPr>
                </a:tc>
                <a:tc>
                  <a:txBody>
                    <a:bodyPr/>
                    <a:lstStyle/>
                    <a:p>
                      <a:pPr algn="ctr">
                        <a:lnSpc>
                          <a:spcPct val="100000"/>
                        </a:lnSpc>
                        <a:spcBef>
                          <a:spcPts val="0"/>
                        </a:spcBef>
                        <a:spcAft>
                          <a:spcPts val="0"/>
                        </a:spcAft>
                      </a:pPr>
                      <a:r>
                        <a:rPr lang="en-IE" sz="1600" b="1" i="1" dirty="0">
                          <a:solidFill>
                            <a:schemeClr val="bg1"/>
                          </a:solidFill>
                          <a:effectLst/>
                        </a:rPr>
                        <a:t>p</a:t>
                      </a:r>
                      <a:r>
                        <a:rPr lang="en-IE" sz="1600" b="1" dirty="0">
                          <a:solidFill>
                            <a:schemeClr val="bg1"/>
                          </a:solidFill>
                          <a:effectLst/>
                        </a:rPr>
                        <a:t> value</a:t>
                      </a:r>
                      <a:endParaRPr lang="en-IE" sz="1600" b="1" dirty="0">
                        <a:solidFill>
                          <a:schemeClr val="bg1"/>
                        </a:solidFill>
                        <a:effectLst/>
                        <a:latin typeface="+mn-lt"/>
                        <a:ea typeface="Calibri"/>
                        <a:cs typeface="Times New Roman"/>
                      </a:endParaRPr>
                    </a:p>
                  </a:txBody>
                  <a:tcPr marL="68580" marR="68580" marT="0" marB="0">
                    <a:solidFill>
                      <a:srgbClr val="006600"/>
                    </a:solidFill>
                  </a:tcPr>
                </a:tc>
                <a:tc>
                  <a:txBody>
                    <a:bodyPr/>
                    <a:lstStyle/>
                    <a:p>
                      <a:pPr algn="ctr">
                        <a:lnSpc>
                          <a:spcPct val="100000"/>
                        </a:lnSpc>
                        <a:spcBef>
                          <a:spcPts val="0"/>
                        </a:spcBef>
                        <a:spcAft>
                          <a:spcPts val="0"/>
                        </a:spcAft>
                      </a:pPr>
                      <a:r>
                        <a:rPr lang="en-IE" sz="1600" b="1" i="1" dirty="0">
                          <a:solidFill>
                            <a:schemeClr val="bg1"/>
                          </a:solidFill>
                          <a:effectLst/>
                        </a:rPr>
                        <a:t>p</a:t>
                      </a:r>
                      <a:r>
                        <a:rPr lang="en-IE" sz="1600" b="1" dirty="0">
                          <a:solidFill>
                            <a:schemeClr val="bg1"/>
                          </a:solidFill>
                          <a:effectLst/>
                        </a:rPr>
                        <a:t> value adj.</a:t>
                      </a:r>
                    </a:p>
                    <a:p>
                      <a:pPr algn="ctr">
                        <a:lnSpc>
                          <a:spcPct val="100000"/>
                        </a:lnSpc>
                        <a:spcBef>
                          <a:spcPts val="0"/>
                        </a:spcBef>
                        <a:spcAft>
                          <a:spcPts val="0"/>
                        </a:spcAft>
                      </a:pPr>
                      <a:endParaRPr lang="en-IE" sz="1600" b="1" dirty="0">
                        <a:solidFill>
                          <a:schemeClr val="bg1"/>
                        </a:solidFill>
                        <a:effectLst/>
                        <a:latin typeface="+mn-lt"/>
                        <a:ea typeface="Calibri"/>
                        <a:cs typeface="Times New Roman"/>
                      </a:endParaRPr>
                    </a:p>
                  </a:txBody>
                  <a:tcPr marL="68580" marR="68580" marT="0" marB="0">
                    <a:solidFill>
                      <a:srgbClr val="006600"/>
                    </a:solidFill>
                  </a:tcPr>
                </a:tc>
                <a:extLst>
                  <a:ext uri="{0D108BD9-81ED-4DB2-BD59-A6C34878D82A}">
                    <a16:rowId xmlns:a16="http://schemas.microsoft.com/office/drawing/2014/main" val="10000"/>
                  </a:ext>
                </a:extLst>
              </a:tr>
              <a:tr h="230795">
                <a:tc>
                  <a:txBody>
                    <a:bodyPr/>
                    <a:lstStyle/>
                    <a:p>
                      <a:pPr algn="l">
                        <a:lnSpc>
                          <a:spcPct val="100000"/>
                        </a:lnSpc>
                        <a:spcAft>
                          <a:spcPts val="0"/>
                        </a:spcAft>
                      </a:pPr>
                      <a:r>
                        <a:rPr lang="en-IE" sz="1600" b="0" kern="1200" dirty="0">
                          <a:solidFill>
                            <a:schemeClr val="tx1"/>
                          </a:solidFill>
                          <a:effectLst/>
                        </a:rPr>
                        <a:t>SMFQ</a:t>
                      </a:r>
                      <a:endParaRPr lang="en-IE" sz="1600" b="0" i="0" dirty="0">
                        <a:solidFill>
                          <a:schemeClr val="tx1"/>
                        </a:solidFill>
                        <a:effectLst/>
                        <a:latin typeface="+mn-lt"/>
                        <a:ea typeface="Times New Roman" panose="02020603050405020304" pitchFamily="18" charset="0"/>
                      </a:endParaRPr>
                    </a:p>
                  </a:txBody>
                  <a:tcPr marL="53831" marR="53831" marT="0" marB="0"/>
                </a:tc>
                <a:tc>
                  <a:txBody>
                    <a:bodyPr/>
                    <a:lstStyle/>
                    <a:p>
                      <a:pPr algn="ctr">
                        <a:lnSpc>
                          <a:spcPct val="100000"/>
                        </a:lnSpc>
                        <a:spcAft>
                          <a:spcPts val="0"/>
                        </a:spcAft>
                      </a:pPr>
                      <a:r>
                        <a:rPr lang="en-IE" sz="1600" kern="0" dirty="0">
                          <a:solidFill>
                            <a:srgbClr val="000000"/>
                          </a:solidFill>
                          <a:effectLst/>
                        </a:rPr>
                        <a:t>6.95</a:t>
                      </a:r>
                      <a:endParaRPr lang="en-IE" sz="1600" kern="100" dirty="0">
                        <a:effectLst/>
                      </a:endParaRPr>
                    </a:p>
                    <a:p>
                      <a:pPr algn="ctr">
                        <a:lnSpc>
                          <a:spcPct val="100000"/>
                        </a:lnSpc>
                        <a:spcAft>
                          <a:spcPts val="0"/>
                        </a:spcAft>
                      </a:pPr>
                      <a:r>
                        <a:rPr lang="en-IE" sz="1200" kern="0" dirty="0">
                          <a:solidFill>
                            <a:srgbClr val="000000"/>
                          </a:solidFill>
                          <a:effectLst/>
                        </a:rPr>
                        <a:t>(6.65)</a:t>
                      </a:r>
                    </a:p>
                    <a:p>
                      <a:pPr algn="ctr">
                        <a:lnSpc>
                          <a:spcPct val="100000"/>
                        </a:lnSpc>
                        <a:spcAft>
                          <a:spcPts val="0"/>
                        </a:spcAft>
                      </a:pPr>
                      <a:endParaRPr lang="en-IE" sz="12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7.84</a:t>
                      </a:r>
                      <a:endParaRPr lang="en-IE" sz="1600" kern="100" dirty="0">
                        <a:effectLst/>
                      </a:endParaRPr>
                    </a:p>
                    <a:p>
                      <a:pPr algn="ctr">
                        <a:lnSpc>
                          <a:spcPct val="100000"/>
                        </a:lnSpc>
                        <a:spcAft>
                          <a:spcPts val="0"/>
                        </a:spcAft>
                      </a:pPr>
                      <a:r>
                        <a:rPr lang="en-IE" sz="1200" kern="0" dirty="0">
                          <a:solidFill>
                            <a:srgbClr val="000000"/>
                          </a:solidFill>
                          <a:effectLst/>
                        </a:rPr>
                        <a:t>(6.56)</a:t>
                      </a:r>
                      <a:endParaRPr lang="en-IE" sz="12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a:solidFill>
                            <a:srgbClr val="000000"/>
                          </a:solidFill>
                          <a:effectLst/>
                        </a:rPr>
                        <a:t>0.13</a:t>
                      </a:r>
                      <a:endParaRPr lang="en-IE" sz="16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a:solidFill>
                            <a:srgbClr val="000000"/>
                          </a:solidFill>
                          <a:effectLst/>
                        </a:rPr>
                        <a:t>0.413</a:t>
                      </a:r>
                      <a:endParaRPr lang="en-IE" sz="16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a:solidFill>
                            <a:srgbClr val="000000"/>
                          </a:solidFill>
                          <a:effectLst/>
                        </a:rPr>
                        <a:t>0.508</a:t>
                      </a:r>
                      <a:endParaRPr lang="en-IE" sz="1600" kern="10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0">
                <a:tc>
                  <a:txBody>
                    <a:bodyPr/>
                    <a:lstStyle/>
                    <a:p>
                      <a:pPr algn="l">
                        <a:lnSpc>
                          <a:spcPct val="100000"/>
                        </a:lnSpc>
                        <a:spcAft>
                          <a:spcPts val="0"/>
                        </a:spcAft>
                      </a:pPr>
                      <a:r>
                        <a:rPr lang="de-DE" sz="1600" b="0" kern="1200" dirty="0">
                          <a:solidFill>
                            <a:schemeClr val="tx1"/>
                          </a:solidFill>
                          <a:effectLst/>
                        </a:rPr>
                        <a:t>Rosenberg Self-</a:t>
                      </a:r>
                      <a:r>
                        <a:rPr lang="de-DE" sz="1600" b="0" kern="1200" dirty="0" err="1">
                          <a:solidFill>
                            <a:schemeClr val="tx1"/>
                          </a:solidFill>
                          <a:effectLst/>
                        </a:rPr>
                        <a:t>esteem</a:t>
                      </a:r>
                      <a:r>
                        <a:rPr lang="de-DE" sz="1600" b="0" kern="1200" dirty="0">
                          <a:solidFill>
                            <a:schemeClr val="tx1"/>
                          </a:solidFill>
                          <a:effectLst/>
                        </a:rPr>
                        <a:t> </a:t>
                      </a:r>
                      <a:r>
                        <a:rPr lang="de-DE" sz="1600" b="0" kern="1200" dirty="0" err="1">
                          <a:solidFill>
                            <a:schemeClr val="tx1"/>
                          </a:solidFill>
                          <a:effectLst/>
                        </a:rPr>
                        <a:t>Scale</a:t>
                      </a:r>
                      <a:r>
                        <a:rPr lang="de-DE" sz="1600" b="0" kern="1200" dirty="0">
                          <a:solidFill>
                            <a:schemeClr val="tx1"/>
                          </a:solidFill>
                          <a:effectLst/>
                        </a:rPr>
                        <a:t> </a:t>
                      </a:r>
                      <a:endParaRPr lang="en-IE" sz="1600" b="0" i="0" dirty="0">
                        <a:solidFill>
                          <a:schemeClr val="tx1"/>
                        </a:solidFill>
                        <a:effectLst/>
                        <a:latin typeface="+mn-lt"/>
                        <a:ea typeface="Times New Roman" panose="02020603050405020304" pitchFamily="18" charset="0"/>
                      </a:endParaRPr>
                    </a:p>
                  </a:txBody>
                  <a:tcPr marL="53831" marR="53831" marT="0" marB="0"/>
                </a:tc>
                <a:tc>
                  <a:txBody>
                    <a:bodyPr/>
                    <a:lstStyle/>
                    <a:p>
                      <a:pPr algn="ctr">
                        <a:lnSpc>
                          <a:spcPct val="100000"/>
                        </a:lnSpc>
                        <a:spcAft>
                          <a:spcPts val="0"/>
                        </a:spcAft>
                      </a:pPr>
                      <a:r>
                        <a:rPr lang="en-IE" sz="1600" kern="0" dirty="0">
                          <a:solidFill>
                            <a:srgbClr val="000000"/>
                          </a:solidFill>
                          <a:effectLst/>
                        </a:rPr>
                        <a:t>18.76</a:t>
                      </a:r>
                      <a:endParaRPr lang="en-IE" sz="1600" kern="100" dirty="0">
                        <a:effectLst/>
                      </a:endParaRPr>
                    </a:p>
                    <a:p>
                      <a:pPr algn="ctr">
                        <a:lnSpc>
                          <a:spcPct val="100000"/>
                        </a:lnSpc>
                        <a:spcAft>
                          <a:spcPts val="0"/>
                        </a:spcAft>
                      </a:pPr>
                      <a:r>
                        <a:rPr lang="en-IE" sz="1200" kern="0" dirty="0">
                          <a:solidFill>
                            <a:srgbClr val="000000"/>
                          </a:solidFill>
                          <a:effectLst/>
                        </a:rPr>
                        <a:t>(5.47)</a:t>
                      </a:r>
                    </a:p>
                    <a:p>
                      <a:pPr algn="ctr">
                        <a:lnSpc>
                          <a:spcPct val="100000"/>
                        </a:lnSpc>
                        <a:spcAft>
                          <a:spcPts val="0"/>
                        </a:spcAft>
                      </a:pPr>
                      <a:endParaRPr lang="en-IE" sz="12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17.60</a:t>
                      </a:r>
                      <a:endParaRPr lang="en-IE" sz="1600" kern="100" dirty="0">
                        <a:effectLst/>
                      </a:endParaRPr>
                    </a:p>
                    <a:p>
                      <a:pPr algn="ctr">
                        <a:lnSpc>
                          <a:spcPct val="100000"/>
                        </a:lnSpc>
                        <a:spcAft>
                          <a:spcPts val="0"/>
                        </a:spcAft>
                      </a:pPr>
                      <a:r>
                        <a:rPr lang="en-IE" sz="1200" kern="0" dirty="0">
                          <a:solidFill>
                            <a:srgbClr val="000000"/>
                          </a:solidFill>
                          <a:effectLst/>
                        </a:rPr>
                        <a:t>(5.86)</a:t>
                      </a:r>
                      <a:endParaRPr lang="en-IE" sz="12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0.21</a:t>
                      </a:r>
                      <a:endParaRPr lang="en-IE" sz="16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0.277</a:t>
                      </a:r>
                      <a:endParaRPr lang="en-IE" sz="16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0.455</a:t>
                      </a:r>
                      <a:endParaRPr lang="en-IE" sz="1600" kern="100" dirty="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0">
                <a:tc>
                  <a:txBody>
                    <a:bodyPr/>
                    <a:lstStyle/>
                    <a:p>
                      <a:pPr algn="l">
                        <a:lnSpc>
                          <a:spcPct val="100000"/>
                        </a:lnSpc>
                        <a:spcAft>
                          <a:spcPts val="0"/>
                        </a:spcAft>
                      </a:pPr>
                      <a:r>
                        <a:rPr lang="en-IE" sz="1600" b="0" dirty="0">
                          <a:solidFill>
                            <a:schemeClr val="tx1"/>
                          </a:solidFill>
                          <a:effectLst/>
                        </a:rPr>
                        <a:t>Life satisfaction (1-10)</a:t>
                      </a:r>
                      <a:endParaRPr lang="en-IE" sz="1600" b="0" i="0" dirty="0">
                        <a:solidFill>
                          <a:schemeClr val="tx1"/>
                        </a:solidFill>
                        <a:effectLst/>
                        <a:latin typeface="+mn-lt"/>
                        <a:ea typeface="Times New Roman" panose="02020603050405020304" pitchFamily="18" charset="0"/>
                      </a:endParaRPr>
                    </a:p>
                  </a:txBody>
                  <a:tcPr marL="53831" marR="53831" marT="0" marB="0"/>
                </a:tc>
                <a:tc>
                  <a:txBody>
                    <a:bodyPr/>
                    <a:lstStyle/>
                    <a:p>
                      <a:pPr algn="ctr">
                        <a:lnSpc>
                          <a:spcPct val="100000"/>
                        </a:lnSpc>
                        <a:spcAft>
                          <a:spcPts val="0"/>
                        </a:spcAft>
                      </a:pPr>
                      <a:r>
                        <a:rPr lang="en-IE" sz="1600" kern="0" dirty="0">
                          <a:solidFill>
                            <a:srgbClr val="000000"/>
                          </a:solidFill>
                          <a:effectLst/>
                        </a:rPr>
                        <a:t>7.48</a:t>
                      </a:r>
                      <a:endParaRPr lang="en-IE" sz="1600" kern="100" dirty="0">
                        <a:effectLst/>
                      </a:endParaRPr>
                    </a:p>
                    <a:p>
                      <a:pPr algn="ctr">
                        <a:lnSpc>
                          <a:spcPct val="100000"/>
                        </a:lnSpc>
                        <a:spcAft>
                          <a:spcPts val="0"/>
                        </a:spcAft>
                      </a:pPr>
                      <a:r>
                        <a:rPr lang="en-IE" sz="1200" kern="0" dirty="0">
                          <a:solidFill>
                            <a:srgbClr val="000000"/>
                          </a:solidFill>
                          <a:effectLst/>
                        </a:rPr>
                        <a:t>(2.16)</a:t>
                      </a:r>
                    </a:p>
                    <a:p>
                      <a:pPr algn="ctr">
                        <a:lnSpc>
                          <a:spcPct val="100000"/>
                        </a:lnSpc>
                        <a:spcAft>
                          <a:spcPts val="0"/>
                        </a:spcAft>
                      </a:pPr>
                      <a:endParaRPr lang="en-IE" sz="12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7.30</a:t>
                      </a:r>
                      <a:endParaRPr lang="en-IE" sz="1600" kern="100" dirty="0">
                        <a:effectLst/>
                      </a:endParaRPr>
                    </a:p>
                    <a:p>
                      <a:pPr algn="ctr">
                        <a:lnSpc>
                          <a:spcPct val="100000"/>
                        </a:lnSpc>
                        <a:spcAft>
                          <a:spcPts val="0"/>
                        </a:spcAft>
                      </a:pPr>
                      <a:r>
                        <a:rPr lang="en-IE" sz="1200" kern="0" dirty="0">
                          <a:solidFill>
                            <a:srgbClr val="000000"/>
                          </a:solidFill>
                          <a:effectLst/>
                        </a:rPr>
                        <a:t>(2.06)</a:t>
                      </a:r>
                      <a:endParaRPr lang="en-IE" sz="12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a:solidFill>
                            <a:srgbClr val="000000"/>
                          </a:solidFill>
                          <a:effectLst/>
                        </a:rPr>
                        <a:t>0.08</a:t>
                      </a:r>
                      <a:endParaRPr lang="en-IE" sz="16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0.435</a:t>
                      </a:r>
                      <a:endParaRPr lang="en-IE" sz="16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0.435</a:t>
                      </a:r>
                      <a:endParaRPr lang="en-IE" sz="1600" kern="100" dirty="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1668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642E1A-6077-D9F3-67C6-A74C3631B01C}"/>
              </a:ext>
            </a:extLst>
          </p:cNvPr>
          <p:cNvSpPr>
            <a:spLocks noGrp="1"/>
          </p:cNvSpPr>
          <p:nvPr>
            <p:ph idx="1"/>
          </p:nvPr>
        </p:nvSpPr>
        <p:spPr>
          <a:xfrm>
            <a:off x="304800" y="1752600"/>
            <a:ext cx="8515672" cy="4373563"/>
          </a:xfrm>
        </p:spPr>
        <p:txBody>
          <a:bodyPr/>
          <a:lstStyle/>
          <a:p>
            <a:pPr>
              <a:spcBef>
                <a:spcPts val="0"/>
              </a:spcBef>
              <a:spcAft>
                <a:spcPts val="0"/>
              </a:spcAft>
              <a:buSzPct val="100000"/>
              <a:buFont typeface="Arial" panose="020B0604020202020204" pitchFamily="34" charset="0"/>
              <a:buChar char="•"/>
            </a:pPr>
            <a:r>
              <a:rPr lang="en-US" sz="2000" b="1" dirty="0">
                <a:solidFill>
                  <a:schemeClr val="accent6">
                    <a:lumMod val="75000"/>
                  </a:schemeClr>
                </a:solidFill>
                <a:latin typeface="+mn-lt"/>
              </a:rPr>
              <a:t>Self-assessed health:</a:t>
            </a:r>
            <a:r>
              <a:rPr lang="en-US" sz="2000" dirty="0">
                <a:solidFill>
                  <a:schemeClr val="accent6">
                    <a:lumMod val="75000"/>
                  </a:schemeClr>
                </a:solidFill>
                <a:latin typeface="+mn-lt"/>
              </a:rPr>
              <a:t> </a:t>
            </a:r>
            <a:r>
              <a:rPr lang="en-US" sz="2000" dirty="0">
                <a:latin typeface="+mn-lt"/>
              </a:rPr>
              <a:t>“</a:t>
            </a:r>
            <a:r>
              <a:rPr lang="en-IE" sz="2000" i="1" kern="100" dirty="0">
                <a:effectLst/>
                <a:latin typeface="+mn-lt"/>
                <a:ea typeface="Calibri" panose="020F0502020204030204" pitchFamily="34" charset="0"/>
                <a:cs typeface="Arial" panose="020B0604020202020204" pitchFamily="34" charset="0"/>
              </a:rPr>
              <a:t>Would you say your health in general is...Excellent, Very good, Good, Fair, Poor”</a:t>
            </a:r>
            <a:endParaRPr lang="en-IE" sz="2000" kern="100" dirty="0">
              <a:latin typeface="+mn-lt"/>
              <a:ea typeface="Calibri" panose="020F0502020204030204" pitchFamily="34" charset="0"/>
              <a:cs typeface="Arial" panose="020B0604020202020204" pitchFamily="34" charset="0"/>
            </a:endParaRPr>
          </a:p>
          <a:p>
            <a:pPr>
              <a:spcBef>
                <a:spcPts val="0"/>
              </a:spcBef>
              <a:spcAft>
                <a:spcPts val="0"/>
              </a:spcAft>
              <a:buSzPct val="100000"/>
              <a:buFont typeface="Arial" panose="020B0604020202020204" pitchFamily="34" charset="0"/>
              <a:buChar char="•"/>
            </a:pPr>
            <a:endParaRPr lang="en-IE" sz="2000" b="1" dirty="0">
              <a:latin typeface="+mn-lt"/>
              <a:ea typeface="Calibri" panose="020F0502020204030204" pitchFamily="34" charset="0"/>
            </a:endParaRPr>
          </a:p>
          <a:p>
            <a:pPr>
              <a:spcBef>
                <a:spcPts val="0"/>
              </a:spcBef>
              <a:spcAft>
                <a:spcPts val="0"/>
              </a:spcAft>
              <a:buSzPct val="100000"/>
              <a:buFont typeface="Arial" panose="020B0604020202020204" pitchFamily="34" charset="0"/>
              <a:buChar char="•"/>
            </a:pPr>
            <a:r>
              <a:rPr lang="en-IE" sz="2000" b="1" dirty="0">
                <a:solidFill>
                  <a:schemeClr val="accent6">
                    <a:lumMod val="75000"/>
                  </a:schemeClr>
                </a:solidFill>
                <a:latin typeface="+mn-lt"/>
                <a:ea typeface="Calibri" panose="020F0502020204030204" pitchFamily="34" charset="0"/>
              </a:rPr>
              <a:t>Diet</a:t>
            </a:r>
            <a:r>
              <a:rPr lang="en-IE" sz="2000" dirty="0">
                <a:solidFill>
                  <a:schemeClr val="accent6">
                    <a:lumMod val="75000"/>
                  </a:schemeClr>
                </a:solidFill>
                <a:latin typeface="+mn-lt"/>
                <a:ea typeface="Calibri" panose="020F0502020204030204" pitchFamily="34" charset="0"/>
              </a:rPr>
              <a:t>:  </a:t>
            </a:r>
            <a:r>
              <a:rPr lang="en-IE" sz="2000" dirty="0">
                <a:latin typeface="+mn-lt"/>
                <a:ea typeface="Calibri" panose="020F0502020204030204" pitchFamily="34" charset="0"/>
              </a:rPr>
              <a:t>“</a:t>
            </a:r>
            <a:r>
              <a:rPr lang="en-IE" sz="2000" i="1" dirty="0">
                <a:effectLst/>
                <a:latin typeface="+mn-lt"/>
                <a:ea typeface="Calibri" panose="020F0502020204030204" pitchFamily="34" charset="0"/>
              </a:rPr>
              <a:t>How often do you eat breakfast/fruit/veg/fast food in a week”</a:t>
            </a:r>
            <a:endParaRPr lang="en-IE" sz="2000" kern="100" dirty="0">
              <a:effectLst/>
              <a:latin typeface="+mn-lt"/>
              <a:ea typeface="Aptos" panose="020B0004020202020204" pitchFamily="34" charset="0"/>
              <a:cs typeface="Arial" panose="020B0604020202020204" pitchFamily="34" charset="0"/>
            </a:endParaRPr>
          </a:p>
          <a:p>
            <a:pPr>
              <a:spcBef>
                <a:spcPts val="0"/>
              </a:spcBef>
              <a:spcAft>
                <a:spcPts val="0"/>
              </a:spcAft>
              <a:buSzPct val="100000"/>
              <a:buFont typeface="Arial" panose="020B0604020202020204" pitchFamily="34" charset="0"/>
              <a:buChar char="•"/>
            </a:pPr>
            <a:endParaRPr lang="en-IE" sz="2000" b="1" dirty="0">
              <a:effectLst/>
              <a:latin typeface="+mn-lt"/>
              <a:ea typeface="Calibri" panose="020F0502020204030204" pitchFamily="34" charset="0"/>
            </a:endParaRPr>
          </a:p>
          <a:p>
            <a:pPr>
              <a:spcBef>
                <a:spcPts val="0"/>
              </a:spcBef>
              <a:spcAft>
                <a:spcPts val="0"/>
              </a:spcAft>
              <a:buSzPct val="100000"/>
              <a:buFont typeface="Arial" panose="020B0604020202020204" pitchFamily="34" charset="0"/>
              <a:buChar char="•"/>
            </a:pPr>
            <a:r>
              <a:rPr lang="en-IE" sz="2000" b="1" dirty="0">
                <a:solidFill>
                  <a:schemeClr val="accent6">
                    <a:lumMod val="75000"/>
                  </a:schemeClr>
                </a:solidFill>
                <a:effectLst/>
                <a:latin typeface="+mn-lt"/>
                <a:ea typeface="Calibri" panose="020F0502020204030204" pitchFamily="34" charset="0"/>
              </a:rPr>
              <a:t>Pubertal Development Scale </a:t>
            </a:r>
            <a:endParaRPr lang="en-IE" sz="1200" b="1" dirty="0">
              <a:solidFill>
                <a:schemeClr val="accent6">
                  <a:lumMod val="75000"/>
                </a:schemeClr>
              </a:solidFill>
              <a:effectLst/>
              <a:latin typeface="+mn-lt"/>
              <a:ea typeface="Calibri" panose="020F0502020204030204" pitchFamily="34" charset="0"/>
            </a:endParaRPr>
          </a:p>
          <a:p>
            <a:pPr lvl="1">
              <a:spcBef>
                <a:spcPts val="0"/>
              </a:spcBef>
              <a:spcAft>
                <a:spcPts val="0"/>
              </a:spcAft>
              <a:buSzPct val="100000"/>
              <a:buFont typeface="Arial" panose="020B0604020202020204" pitchFamily="34" charset="0"/>
              <a:buChar char="•"/>
            </a:pPr>
            <a:r>
              <a:rPr lang="en-IE" sz="1600" dirty="0">
                <a:latin typeface="+mn-lt"/>
                <a:ea typeface="Calibri" panose="020F0502020204030204" pitchFamily="34" charset="0"/>
              </a:rPr>
              <a:t>Growth spurts, skin changes, voice changes, body hair, breast growth, menstruation</a:t>
            </a:r>
          </a:p>
          <a:p>
            <a:pPr lvl="1">
              <a:spcBef>
                <a:spcPts val="0"/>
              </a:spcBef>
              <a:spcAft>
                <a:spcPts val="0"/>
              </a:spcAft>
              <a:buSzPct val="100000"/>
              <a:buFont typeface="Arial" panose="020B0604020202020204" pitchFamily="34" charset="0"/>
              <a:buChar char="•"/>
            </a:pPr>
            <a:endParaRPr lang="en-IE" b="1" dirty="0">
              <a:latin typeface="+mn-lt"/>
              <a:ea typeface="Calibri" panose="020F0502020204030204" pitchFamily="34" charset="0"/>
            </a:endParaRPr>
          </a:p>
          <a:p>
            <a:pPr>
              <a:spcBef>
                <a:spcPts val="0"/>
              </a:spcBef>
              <a:spcAft>
                <a:spcPts val="0"/>
              </a:spcAft>
              <a:buSzPct val="100000"/>
              <a:buFont typeface="Arial" panose="020B0604020202020204" pitchFamily="34" charset="0"/>
              <a:buChar char="•"/>
            </a:pPr>
            <a:r>
              <a:rPr lang="en-IE" sz="2000" b="1" dirty="0">
                <a:solidFill>
                  <a:schemeClr val="accent6">
                    <a:lumMod val="75000"/>
                  </a:schemeClr>
                </a:solidFill>
                <a:latin typeface="+mn-lt"/>
                <a:ea typeface="Calibri" panose="020F0502020204030204" pitchFamily="34" charset="0"/>
              </a:rPr>
              <a:t>Waist-to-Height ratio</a:t>
            </a:r>
            <a:r>
              <a:rPr lang="en-IE" sz="2000" dirty="0">
                <a:solidFill>
                  <a:schemeClr val="accent6">
                    <a:lumMod val="75000"/>
                  </a:schemeClr>
                </a:solidFill>
                <a:latin typeface="+mn-lt"/>
                <a:ea typeface="Calibri" panose="020F0502020204030204" pitchFamily="34" charset="0"/>
              </a:rPr>
              <a:t>: </a:t>
            </a:r>
            <a:r>
              <a:rPr lang="en-IE" sz="2000" kern="100" dirty="0">
                <a:latin typeface="+mn-lt"/>
                <a:ea typeface="Calibri" panose="020F0502020204030204" pitchFamily="34" charset="0"/>
                <a:cs typeface="Arial" panose="020B0604020202020204" pitchFamily="34" charset="0"/>
              </a:rPr>
              <a:t>M</a:t>
            </a:r>
            <a:r>
              <a:rPr lang="en-IE" sz="2000" kern="100" dirty="0">
                <a:effectLst/>
                <a:latin typeface="+mn-lt"/>
                <a:ea typeface="Aptos" panose="020B0004020202020204" pitchFamily="34" charset="0"/>
                <a:cs typeface="Arial" panose="020B0604020202020204" pitchFamily="34" charset="0"/>
              </a:rPr>
              <a:t>easured by fieldworker. Waist size (cm)/height (cm). </a:t>
            </a:r>
          </a:p>
          <a:p>
            <a:pPr>
              <a:spcBef>
                <a:spcPts val="0"/>
              </a:spcBef>
              <a:spcAft>
                <a:spcPts val="0"/>
              </a:spcAft>
              <a:buSzPct val="100000"/>
              <a:buFont typeface="Arial" panose="020B0604020202020204" pitchFamily="34" charset="0"/>
              <a:buChar char="•"/>
            </a:pPr>
            <a:endParaRPr lang="en-IE" sz="2000" b="1" kern="100" dirty="0">
              <a:effectLst/>
              <a:latin typeface="+mn-lt"/>
              <a:ea typeface="Aptos" panose="020B0004020202020204" pitchFamily="34" charset="0"/>
              <a:cs typeface="Arial" panose="020B0604020202020204" pitchFamily="34" charset="0"/>
            </a:endParaRPr>
          </a:p>
          <a:p>
            <a:pPr>
              <a:spcBef>
                <a:spcPts val="0"/>
              </a:spcBef>
              <a:spcAft>
                <a:spcPts val="0"/>
              </a:spcAft>
              <a:buSzPct val="100000"/>
              <a:buFont typeface="Arial" panose="020B0604020202020204" pitchFamily="34" charset="0"/>
              <a:buChar char="•"/>
            </a:pPr>
            <a:r>
              <a:rPr lang="en-IE" sz="2000" b="1" kern="100" dirty="0">
                <a:solidFill>
                  <a:schemeClr val="accent6">
                    <a:lumMod val="75000"/>
                  </a:schemeClr>
                </a:solidFill>
                <a:effectLst/>
                <a:latin typeface="+mn-lt"/>
                <a:ea typeface="Aptos" panose="020B0004020202020204" pitchFamily="34" charset="0"/>
                <a:cs typeface="Arial" panose="020B0604020202020204" pitchFamily="34" charset="0"/>
              </a:rPr>
              <a:t>Substance use: </a:t>
            </a:r>
            <a:r>
              <a:rPr lang="en-IE" sz="2000" kern="100" dirty="0">
                <a:effectLst/>
                <a:latin typeface="+mn-lt"/>
                <a:ea typeface="Aptos" panose="020B0004020202020204" pitchFamily="34" charset="0"/>
                <a:cs typeface="Arial" panose="020B0604020202020204" pitchFamily="34" charset="0"/>
              </a:rPr>
              <a:t>B</a:t>
            </a:r>
            <a:r>
              <a:rPr lang="en-IE" sz="2000" kern="100" dirty="0">
                <a:effectLst/>
                <a:latin typeface="+mn-lt"/>
                <a:ea typeface="Calibri" panose="020F0502020204030204" pitchFamily="34" charset="0"/>
                <a:cs typeface="Arial" panose="020B0604020202020204" pitchFamily="34" charset="0"/>
              </a:rPr>
              <a:t>inary measures indicating whether ever smoked cigarettes, vaped, drank alcohol, smoked cannabis or took illegal drugs</a:t>
            </a:r>
          </a:p>
          <a:p>
            <a:pPr>
              <a:spcBef>
                <a:spcPts val="0"/>
              </a:spcBef>
              <a:spcAft>
                <a:spcPts val="0"/>
              </a:spcAft>
              <a:buSzPct val="100000"/>
              <a:buFont typeface="Arial" panose="020B0604020202020204" pitchFamily="34" charset="0"/>
              <a:buChar char="•"/>
            </a:pPr>
            <a:endParaRPr lang="en-IE" sz="2000" kern="100" dirty="0">
              <a:latin typeface="+mn-lt"/>
              <a:ea typeface="Calibri" panose="020F0502020204030204" pitchFamily="34" charset="0"/>
              <a:cs typeface="Arial" panose="020B0604020202020204" pitchFamily="34" charset="0"/>
            </a:endParaRPr>
          </a:p>
          <a:p>
            <a:pPr>
              <a:spcBef>
                <a:spcPts val="0"/>
              </a:spcBef>
              <a:spcAft>
                <a:spcPts val="0"/>
              </a:spcAft>
              <a:buSzPct val="100000"/>
              <a:buFont typeface="Arial" panose="020B0604020202020204" pitchFamily="34" charset="0"/>
              <a:buChar char="•"/>
            </a:pPr>
            <a:r>
              <a:rPr lang="en-IE" sz="2000" kern="100" dirty="0">
                <a:effectLst/>
                <a:latin typeface="+mn-lt"/>
                <a:ea typeface="Calibri" panose="020F0502020204030204" pitchFamily="34" charset="0"/>
                <a:cs typeface="Arial" panose="020B0604020202020204" pitchFamily="34" charset="0"/>
              </a:rPr>
              <a:t>No impact on health outcomes, </a:t>
            </a:r>
            <a:r>
              <a:rPr lang="en-IE" sz="2000" b="1" kern="100" dirty="0">
                <a:solidFill>
                  <a:schemeClr val="accent6">
                    <a:lumMod val="75000"/>
                  </a:schemeClr>
                </a:solidFill>
                <a:effectLst/>
                <a:latin typeface="+mn-lt"/>
                <a:ea typeface="Calibri" panose="020F0502020204030204" pitchFamily="34" charset="0"/>
                <a:cs typeface="Arial" panose="020B0604020202020204" pitchFamily="34" charset="0"/>
              </a:rPr>
              <a:t>except Waist-to-Height ratio </a:t>
            </a:r>
            <a:r>
              <a:rPr lang="en-IE" sz="2000" kern="100" dirty="0">
                <a:effectLst/>
                <a:latin typeface="+mn-lt"/>
                <a:ea typeface="Calibri" panose="020F0502020204030204" pitchFamily="34" charset="0"/>
                <a:cs typeface="Arial" panose="020B0604020202020204" pitchFamily="34" charset="0"/>
              </a:rPr>
              <a:t>- </a:t>
            </a:r>
            <a:r>
              <a:rPr lang="en-GB" sz="2000" dirty="0">
                <a:latin typeface="+mn-lt"/>
              </a:rPr>
              <a:t>almost a 6 cm difference in the waist circumference of both groups. </a:t>
            </a:r>
            <a:endParaRPr lang="en-IE" sz="2000" kern="100" dirty="0">
              <a:effectLst/>
              <a:latin typeface="+mn-lt"/>
              <a:ea typeface="Aptos" panose="020B0004020202020204" pitchFamily="34" charset="0"/>
              <a:cs typeface="Arial" panose="020B0604020202020204" pitchFamily="34" charset="0"/>
            </a:endParaRPr>
          </a:p>
          <a:p>
            <a:pPr>
              <a:lnSpc>
                <a:spcPct val="107000"/>
              </a:lnSpc>
              <a:spcAft>
                <a:spcPts val="800"/>
              </a:spcAft>
            </a:pPr>
            <a:endParaRPr lang="en-IE" i="1" dirty="0"/>
          </a:p>
        </p:txBody>
      </p:sp>
      <p:sp>
        <p:nvSpPr>
          <p:cNvPr id="3" name="Title 2">
            <a:extLst>
              <a:ext uri="{FF2B5EF4-FFF2-40B4-BE49-F238E27FC236}">
                <a16:creationId xmlns:a16="http://schemas.microsoft.com/office/drawing/2014/main" id="{16AB7712-329D-AF09-BDAD-8C356854EFD6}"/>
              </a:ext>
            </a:extLst>
          </p:cNvPr>
          <p:cNvSpPr>
            <a:spLocks noGrp="1"/>
          </p:cNvSpPr>
          <p:nvPr>
            <p:ph type="title"/>
          </p:nvPr>
        </p:nvSpPr>
        <p:spPr/>
        <p:txBody>
          <a:bodyPr/>
          <a:lstStyle/>
          <a:p>
            <a:r>
              <a:rPr lang="en-US" dirty="0"/>
              <a:t>Health </a:t>
            </a:r>
            <a:endParaRPr lang="en-IE" dirty="0"/>
          </a:p>
        </p:txBody>
      </p:sp>
      <p:sp>
        <p:nvSpPr>
          <p:cNvPr id="4" name="Slide Number Placeholder 3">
            <a:extLst>
              <a:ext uri="{FF2B5EF4-FFF2-40B4-BE49-F238E27FC236}">
                <a16:creationId xmlns:a16="http://schemas.microsoft.com/office/drawing/2014/main" id="{E3065D71-4B25-F146-4839-8947AE04ED84}"/>
              </a:ext>
            </a:extLst>
          </p:cNvPr>
          <p:cNvSpPr>
            <a:spLocks noGrp="1"/>
          </p:cNvSpPr>
          <p:nvPr>
            <p:ph type="sldNum" sz="quarter" idx="12"/>
          </p:nvPr>
        </p:nvSpPr>
        <p:spPr/>
        <p:txBody>
          <a:bodyPr/>
          <a:lstStyle/>
          <a:p>
            <a:pPr>
              <a:defRPr/>
            </a:pPr>
            <a:fld id="{5BC7FEBF-A170-470C-A369-F0D066FB58E5}" type="slidenum">
              <a:rPr lang="en-US" smtClean="0"/>
              <a:pPr>
                <a:defRPr/>
              </a:pPr>
              <a:t>21</a:t>
            </a:fld>
            <a:endParaRPr lang="en-US" dirty="0"/>
          </a:p>
        </p:txBody>
      </p:sp>
    </p:spTree>
    <p:extLst>
      <p:ext uri="{BB962C8B-B14F-4D97-AF65-F5344CB8AC3E}">
        <p14:creationId xmlns:p14="http://schemas.microsoft.com/office/powerpoint/2010/main" val="414138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17B13-645D-6101-31D8-4F631C0D64C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2EF5271-78CB-76E8-C6F7-A31A8CB32749}"/>
              </a:ext>
            </a:extLst>
          </p:cNvPr>
          <p:cNvSpPr>
            <a:spLocks noGrp="1"/>
          </p:cNvSpPr>
          <p:nvPr>
            <p:ph type="title"/>
          </p:nvPr>
        </p:nvSpPr>
        <p:spPr/>
        <p:txBody>
          <a:bodyPr/>
          <a:lstStyle/>
          <a:p>
            <a:r>
              <a:rPr lang="en-IE" dirty="0"/>
              <a:t>Health Behaviours</a:t>
            </a:r>
          </a:p>
        </p:txBody>
      </p:sp>
      <p:sp>
        <p:nvSpPr>
          <p:cNvPr id="4" name="Slide Number Placeholder 3">
            <a:extLst>
              <a:ext uri="{FF2B5EF4-FFF2-40B4-BE49-F238E27FC236}">
                <a16:creationId xmlns:a16="http://schemas.microsoft.com/office/drawing/2014/main" id="{EF852565-F819-9FF5-1228-3181199074F2}"/>
              </a:ext>
            </a:extLst>
          </p:cNvPr>
          <p:cNvSpPr>
            <a:spLocks noGrp="1"/>
          </p:cNvSpPr>
          <p:nvPr>
            <p:ph type="sldNum" sz="quarter" idx="12"/>
          </p:nvPr>
        </p:nvSpPr>
        <p:spPr/>
        <p:txBody>
          <a:bodyPr/>
          <a:lstStyle/>
          <a:p>
            <a:pPr>
              <a:defRPr/>
            </a:pPr>
            <a:fld id="{5BC7FEBF-A170-470C-A369-F0D066FB58E5}" type="slidenum">
              <a:rPr lang="en-US" smtClean="0"/>
              <a:pPr>
                <a:defRPr/>
              </a:pPr>
              <a:t>22</a:t>
            </a:fld>
            <a:endParaRPr lang="en-US" dirty="0"/>
          </a:p>
        </p:txBody>
      </p:sp>
      <p:graphicFrame>
        <p:nvGraphicFramePr>
          <p:cNvPr id="2" name="Table 1">
            <a:extLst>
              <a:ext uri="{FF2B5EF4-FFF2-40B4-BE49-F238E27FC236}">
                <a16:creationId xmlns:a16="http://schemas.microsoft.com/office/drawing/2014/main" id="{34ABDE12-E6CD-8119-8C74-95D2961C499C}"/>
              </a:ext>
            </a:extLst>
          </p:cNvPr>
          <p:cNvGraphicFramePr>
            <a:graphicFrameLocks noGrp="1"/>
          </p:cNvGraphicFramePr>
          <p:nvPr>
            <p:extLst>
              <p:ext uri="{D42A27DB-BD31-4B8C-83A1-F6EECF244321}">
                <p14:modId xmlns:p14="http://schemas.microsoft.com/office/powerpoint/2010/main" val="130687778"/>
              </p:ext>
            </p:extLst>
          </p:nvPr>
        </p:nvGraphicFramePr>
        <p:xfrm>
          <a:off x="424764" y="1686632"/>
          <a:ext cx="8035668" cy="3657600"/>
        </p:xfrm>
        <a:graphic>
          <a:graphicData uri="http://schemas.openxmlformats.org/drawingml/2006/table">
            <a:tbl>
              <a:tblPr firstRow="1" firstCol="1" bandRow="1">
                <a:tableStyleId>{46F890A9-2807-4EBB-B81D-B2AA78EC7F39}</a:tableStyleId>
              </a:tblPr>
              <a:tblGrid>
                <a:gridCol w="3240360">
                  <a:extLst>
                    <a:ext uri="{9D8B030D-6E8A-4147-A177-3AD203B41FA5}">
                      <a16:colId xmlns:a16="http://schemas.microsoft.com/office/drawing/2014/main" val="3376216265"/>
                    </a:ext>
                  </a:extLst>
                </a:gridCol>
                <a:gridCol w="924436">
                  <a:extLst>
                    <a:ext uri="{9D8B030D-6E8A-4147-A177-3AD203B41FA5}">
                      <a16:colId xmlns:a16="http://schemas.microsoft.com/office/drawing/2014/main" val="345863264"/>
                    </a:ext>
                  </a:extLst>
                </a:gridCol>
                <a:gridCol w="820606">
                  <a:extLst>
                    <a:ext uri="{9D8B030D-6E8A-4147-A177-3AD203B41FA5}">
                      <a16:colId xmlns:a16="http://schemas.microsoft.com/office/drawing/2014/main" val="540729534"/>
                    </a:ext>
                  </a:extLst>
                </a:gridCol>
                <a:gridCol w="820606">
                  <a:extLst>
                    <a:ext uri="{9D8B030D-6E8A-4147-A177-3AD203B41FA5}">
                      <a16:colId xmlns:a16="http://schemas.microsoft.com/office/drawing/2014/main" val="1548746990"/>
                    </a:ext>
                  </a:extLst>
                </a:gridCol>
                <a:gridCol w="1085563">
                  <a:extLst>
                    <a:ext uri="{9D8B030D-6E8A-4147-A177-3AD203B41FA5}">
                      <a16:colId xmlns:a16="http://schemas.microsoft.com/office/drawing/2014/main" val="3115095562"/>
                    </a:ext>
                  </a:extLst>
                </a:gridCol>
                <a:gridCol w="1144097">
                  <a:extLst>
                    <a:ext uri="{9D8B030D-6E8A-4147-A177-3AD203B41FA5}">
                      <a16:colId xmlns:a16="http://schemas.microsoft.com/office/drawing/2014/main" val="2196642010"/>
                    </a:ext>
                  </a:extLst>
                </a:gridCol>
              </a:tblGrid>
              <a:tr h="3886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1600" b="1" i="0" dirty="0">
                        <a:solidFill>
                          <a:schemeClr val="bg1"/>
                        </a:solidFill>
                        <a:effectLst/>
                        <a:latin typeface="+mj-lt"/>
                        <a:ea typeface="Times New Roman"/>
                      </a:endParaRPr>
                    </a:p>
                  </a:txBody>
                  <a:tcPr marL="68580" marR="68580" marT="0" marB="0">
                    <a:solidFill>
                      <a:srgbClr val="006600"/>
                    </a:solidFill>
                  </a:tcPr>
                </a:tc>
                <a:tc>
                  <a:txBody>
                    <a:bodyPr/>
                    <a:lstStyle/>
                    <a:p>
                      <a:pPr algn="ctr">
                        <a:lnSpc>
                          <a:spcPct val="100000"/>
                        </a:lnSpc>
                        <a:spcAft>
                          <a:spcPts val="0"/>
                        </a:spcAft>
                      </a:pPr>
                      <a:r>
                        <a:rPr lang="en-GB" sz="1600" b="1" dirty="0">
                          <a:solidFill>
                            <a:schemeClr val="bg1"/>
                          </a:solidFill>
                          <a:effectLst/>
                        </a:rPr>
                        <a:t>M</a:t>
                      </a:r>
                      <a:r>
                        <a:rPr lang="en-GB" sz="1600" b="1" baseline="-25000" dirty="0">
                          <a:solidFill>
                            <a:schemeClr val="bg1"/>
                          </a:solidFill>
                          <a:effectLst/>
                        </a:rPr>
                        <a:t>HIGH</a:t>
                      </a:r>
                      <a:endParaRPr lang="en-IE" sz="1600" dirty="0">
                        <a:solidFill>
                          <a:schemeClr val="bg1"/>
                        </a:solidFill>
                        <a:effectLst/>
                      </a:endParaRPr>
                    </a:p>
                    <a:p>
                      <a:pPr algn="ctr">
                        <a:lnSpc>
                          <a:spcPct val="100000"/>
                        </a:lnSpc>
                        <a:spcAft>
                          <a:spcPts val="0"/>
                        </a:spcAft>
                      </a:pPr>
                      <a:r>
                        <a:rPr lang="en-GB" sz="1200" b="1" dirty="0">
                          <a:solidFill>
                            <a:schemeClr val="bg1"/>
                          </a:solidFill>
                          <a:effectLst/>
                        </a:rPr>
                        <a:t>(SD)</a:t>
                      </a:r>
                      <a:endParaRPr lang="en-IE" sz="1200" dirty="0">
                        <a:solidFill>
                          <a:schemeClr val="bg1"/>
                        </a:solidFill>
                        <a:effectLst/>
                        <a:latin typeface="+mj-lt"/>
                        <a:ea typeface="Times New Roman"/>
                      </a:endParaRPr>
                    </a:p>
                  </a:txBody>
                  <a:tcPr marL="61269" marR="61269" marT="8510" marB="0">
                    <a:solidFill>
                      <a:srgbClr val="006600"/>
                    </a:solidFill>
                  </a:tcPr>
                </a:tc>
                <a:tc>
                  <a:txBody>
                    <a:bodyPr/>
                    <a:lstStyle/>
                    <a:p>
                      <a:pPr algn="ctr">
                        <a:lnSpc>
                          <a:spcPct val="100000"/>
                        </a:lnSpc>
                        <a:spcAft>
                          <a:spcPts val="0"/>
                        </a:spcAft>
                      </a:pPr>
                      <a:r>
                        <a:rPr lang="en-GB" sz="1600" b="1" dirty="0">
                          <a:solidFill>
                            <a:schemeClr val="bg1"/>
                          </a:solidFill>
                          <a:effectLst/>
                        </a:rPr>
                        <a:t>M</a:t>
                      </a:r>
                      <a:r>
                        <a:rPr lang="en-GB" sz="1600" b="1" baseline="-25000" dirty="0">
                          <a:solidFill>
                            <a:schemeClr val="bg1"/>
                          </a:solidFill>
                          <a:effectLst/>
                        </a:rPr>
                        <a:t>LOW</a:t>
                      </a:r>
                      <a:endParaRPr lang="en-IE" sz="1600" dirty="0">
                        <a:solidFill>
                          <a:schemeClr val="bg1"/>
                        </a:solidFill>
                        <a:effectLst/>
                      </a:endParaRPr>
                    </a:p>
                    <a:p>
                      <a:pPr algn="ctr">
                        <a:lnSpc>
                          <a:spcPct val="100000"/>
                        </a:lnSpc>
                        <a:spcAft>
                          <a:spcPts val="0"/>
                        </a:spcAft>
                      </a:pPr>
                      <a:r>
                        <a:rPr lang="en-GB" sz="1200" b="1" dirty="0">
                          <a:solidFill>
                            <a:schemeClr val="bg1"/>
                          </a:solidFill>
                          <a:effectLst/>
                        </a:rPr>
                        <a:t>(SD)</a:t>
                      </a:r>
                      <a:endParaRPr lang="en-IE" sz="1200" dirty="0">
                        <a:solidFill>
                          <a:schemeClr val="bg1"/>
                        </a:solidFill>
                        <a:effectLst/>
                        <a:latin typeface="+mj-lt"/>
                        <a:ea typeface="Times New Roman"/>
                      </a:endParaRPr>
                    </a:p>
                  </a:txBody>
                  <a:tcPr marL="61269" marR="61269" marT="8510" marB="0">
                    <a:solidFill>
                      <a:srgbClr val="006600"/>
                    </a:solidFill>
                  </a:tcPr>
                </a:tc>
                <a:tc>
                  <a:txBody>
                    <a:bodyPr/>
                    <a:lstStyle/>
                    <a:p>
                      <a:pPr algn="ctr"/>
                      <a:r>
                        <a:rPr lang="en-IE" sz="1600" b="1" dirty="0">
                          <a:solidFill>
                            <a:schemeClr val="bg1"/>
                          </a:solidFill>
                        </a:rPr>
                        <a:t>Effect size</a:t>
                      </a:r>
                      <a:endParaRPr lang="en-IE" sz="1600" b="1" dirty="0">
                        <a:solidFill>
                          <a:schemeClr val="bg1"/>
                        </a:solidFill>
                        <a:latin typeface="+mj-lt"/>
                        <a:cs typeface="Calibri" panose="020F0502020204030204" pitchFamily="34" charset="0"/>
                      </a:endParaRPr>
                    </a:p>
                  </a:txBody>
                  <a:tcPr marL="68580" marR="68580" marT="0" marB="0">
                    <a:solidFill>
                      <a:srgbClr val="006600"/>
                    </a:solidFill>
                  </a:tcPr>
                </a:tc>
                <a:tc>
                  <a:txBody>
                    <a:bodyPr/>
                    <a:lstStyle/>
                    <a:p>
                      <a:pPr algn="ctr">
                        <a:lnSpc>
                          <a:spcPct val="100000"/>
                        </a:lnSpc>
                        <a:spcBef>
                          <a:spcPts val="0"/>
                        </a:spcBef>
                        <a:spcAft>
                          <a:spcPts val="0"/>
                        </a:spcAft>
                      </a:pPr>
                      <a:r>
                        <a:rPr lang="en-IE" sz="1600" b="1" i="1" dirty="0">
                          <a:solidFill>
                            <a:schemeClr val="bg1"/>
                          </a:solidFill>
                          <a:effectLst/>
                        </a:rPr>
                        <a:t>p</a:t>
                      </a:r>
                      <a:r>
                        <a:rPr lang="en-IE" sz="1600" b="1" dirty="0">
                          <a:solidFill>
                            <a:schemeClr val="bg1"/>
                          </a:solidFill>
                          <a:effectLst/>
                        </a:rPr>
                        <a:t> value</a:t>
                      </a:r>
                      <a:endParaRPr lang="en-IE" sz="1600" b="1" dirty="0">
                        <a:solidFill>
                          <a:schemeClr val="bg1"/>
                        </a:solidFill>
                        <a:effectLst/>
                        <a:latin typeface="+mn-lt"/>
                        <a:ea typeface="Calibri"/>
                        <a:cs typeface="Times New Roman"/>
                      </a:endParaRPr>
                    </a:p>
                  </a:txBody>
                  <a:tcPr marL="68580" marR="68580" marT="0" marB="0">
                    <a:solidFill>
                      <a:srgbClr val="006600"/>
                    </a:solidFill>
                  </a:tcPr>
                </a:tc>
                <a:tc>
                  <a:txBody>
                    <a:bodyPr/>
                    <a:lstStyle/>
                    <a:p>
                      <a:pPr algn="ctr">
                        <a:lnSpc>
                          <a:spcPct val="100000"/>
                        </a:lnSpc>
                        <a:spcBef>
                          <a:spcPts val="0"/>
                        </a:spcBef>
                        <a:spcAft>
                          <a:spcPts val="0"/>
                        </a:spcAft>
                      </a:pPr>
                      <a:r>
                        <a:rPr lang="en-IE" sz="1600" b="1" i="1" dirty="0">
                          <a:solidFill>
                            <a:schemeClr val="bg1"/>
                          </a:solidFill>
                          <a:effectLst/>
                        </a:rPr>
                        <a:t>p</a:t>
                      </a:r>
                      <a:r>
                        <a:rPr lang="en-IE" sz="1600" b="1" dirty="0">
                          <a:solidFill>
                            <a:schemeClr val="bg1"/>
                          </a:solidFill>
                          <a:effectLst/>
                        </a:rPr>
                        <a:t> value adj.</a:t>
                      </a:r>
                    </a:p>
                    <a:p>
                      <a:pPr algn="ctr">
                        <a:lnSpc>
                          <a:spcPct val="100000"/>
                        </a:lnSpc>
                        <a:spcBef>
                          <a:spcPts val="0"/>
                        </a:spcBef>
                        <a:spcAft>
                          <a:spcPts val="0"/>
                        </a:spcAft>
                      </a:pPr>
                      <a:endParaRPr lang="en-IE" sz="1600" b="1" dirty="0">
                        <a:solidFill>
                          <a:schemeClr val="bg1"/>
                        </a:solidFill>
                        <a:effectLst/>
                        <a:latin typeface="+mn-lt"/>
                        <a:ea typeface="Calibri"/>
                        <a:cs typeface="Times New Roman"/>
                      </a:endParaRPr>
                    </a:p>
                    <a:p>
                      <a:pPr algn="ctr">
                        <a:lnSpc>
                          <a:spcPct val="100000"/>
                        </a:lnSpc>
                        <a:spcBef>
                          <a:spcPts val="0"/>
                        </a:spcBef>
                        <a:spcAft>
                          <a:spcPts val="0"/>
                        </a:spcAft>
                      </a:pPr>
                      <a:endParaRPr lang="en-IE" sz="1600" b="1" dirty="0">
                        <a:solidFill>
                          <a:schemeClr val="bg1"/>
                        </a:solidFill>
                        <a:effectLst/>
                        <a:latin typeface="+mn-lt"/>
                        <a:ea typeface="Calibri"/>
                        <a:cs typeface="Times New Roman"/>
                      </a:endParaRPr>
                    </a:p>
                  </a:txBody>
                  <a:tcPr marL="68580" marR="68580" marT="0" marB="0">
                    <a:solidFill>
                      <a:srgbClr val="006600"/>
                    </a:solidFill>
                  </a:tcPr>
                </a:tc>
                <a:extLst>
                  <a:ext uri="{0D108BD9-81ED-4DB2-BD59-A6C34878D82A}">
                    <a16:rowId xmlns:a16="http://schemas.microsoft.com/office/drawing/2014/main" val="1245537459"/>
                  </a:ext>
                </a:extLst>
              </a:tr>
              <a:tr h="0">
                <a:tc>
                  <a:txBody>
                    <a:bodyPr/>
                    <a:lstStyle/>
                    <a:p>
                      <a:pPr>
                        <a:lnSpc>
                          <a:spcPct val="100000"/>
                        </a:lnSpc>
                        <a:spcAft>
                          <a:spcPts val="0"/>
                        </a:spcAft>
                      </a:pPr>
                      <a:r>
                        <a:rPr lang="en-IE" sz="1600" b="0" kern="0" dirty="0">
                          <a:solidFill>
                            <a:srgbClr val="000000"/>
                          </a:solidFill>
                          <a:effectLst/>
                        </a:rPr>
                        <a:t>Ever drank alcohol</a:t>
                      </a:r>
                      <a:endParaRPr lang="en-IE" sz="1600" b="0" kern="100" dirty="0">
                        <a:effectLst/>
                        <a:latin typeface="+mn-lt"/>
                        <a:ea typeface="DengXian" panose="02010600030101010101" pitchFamily="2" charset="-122"/>
                        <a:cs typeface="Times New Roman" panose="02020603050405020304" pitchFamily="18"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23%</a:t>
                      </a:r>
                      <a:endParaRPr lang="en-IE" sz="16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25%</a:t>
                      </a:r>
                      <a:endParaRPr lang="en-IE" sz="16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a:solidFill>
                            <a:srgbClr val="000000"/>
                          </a:solidFill>
                          <a:effectLst/>
                        </a:rPr>
                        <a:t>0.04</a:t>
                      </a:r>
                      <a:endParaRPr lang="en-IE" sz="16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0.547</a:t>
                      </a:r>
                      <a:endParaRPr lang="en-IE" sz="16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0.671</a:t>
                      </a:r>
                    </a:p>
                    <a:p>
                      <a:pPr algn="ctr">
                        <a:lnSpc>
                          <a:spcPct val="100000"/>
                        </a:lnSpc>
                        <a:spcAft>
                          <a:spcPts val="0"/>
                        </a:spcAft>
                      </a:pPr>
                      <a:endParaRPr lang="en-IE" sz="1600" kern="100" dirty="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841692448"/>
                  </a:ext>
                </a:extLst>
              </a:tr>
              <a:tr h="0">
                <a:tc>
                  <a:txBody>
                    <a:bodyPr/>
                    <a:lstStyle/>
                    <a:p>
                      <a:pPr>
                        <a:lnSpc>
                          <a:spcPct val="100000"/>
                        </a:lnSpc>
                        <a:spcAft>
                          <a:spcPts val="0"/>
                        </a:spcAft>
                      </a:pPr>
                      <a:r>
                        <a:rPr lang="en-IE" sz="1600" b="0" kern="0" dirty="0">
                          <a:solidFill>
                            <a:srgbClr val="000000"/>
                          </a:solidFill>
                          <a:effectLst/>
                        </a:rPr>
                        <a:t>Ever smoked cigarettes</a:t>
                      </a:r>
                      <a:endParaRPr lang="en-IE" sz="1600" b="0" kern="100" dirty="0">
                        <a:effectLst/>
                        <a:latin typeface="+mn-lt"/>
                        <a:ea typeface="DengXian" panose="02010600030101010101" pitchFamily="2" charset="-122"/>
                        <a:cs typeface="Times New Roman" panose="02020603050405020304" pitchFamily="18"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5%</a:t>
                      </a:r>
                      <a:endParaRPr lang="en-IE" sz="16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6%</a:t>
                      </a:r>
                      <a:endParaRPr lang="en-IE" sz="16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0.06</a:t>
                      </a:r>
                      <a:endParaRPr lang="en-IE" sz="16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0.398</a:t>
                      </a:r>
                      <a:endParaRPr lang="en-IE" sz="16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0.713</a:t>
                      </a:r>
                    </a:p>
                    <a:p>
                      <a:pPr algn="ctr">
                        <a:lnSpc>
                          <a:spcPct val="100000"/>
                        </a:lnSpc>
                        <a:spcAft>
                          <a:spcPts val="0"/>
                        </a:spcAft>
                      </a:pPr>
                      <a:endParaRPr lang="en-IE" sz="1600" kern="100" dirty="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60661159"/>
                  </a:ext>
                </a:extLst>
              </a:tr>
              <a:tr h="0">
                <a:tc>
                  <a:txBody>
                    <a:bodyPr/>
                    <a:lstStyle/>
                    <a:p>
                      <a:pPr>
                        <a:lnSpc>
                          <a:spcPct val="100000"/>
                        </a:lnSpc>
                        <a:spcAft>
                          <a:spcPts val="0"/>
                        </a:spcAft>
                      </a:pPr>
                      <a:r>
                        <a:rPr lang="en-IE" sz="1600" b="0" kern="0" dirty="0">
                          <a:solidFill>
                            <a:srgbClr val="000000"/>
                          </a:solidFill>
                          <a:effectLst/>
                        </a:rPr>
                        <a:t>Ever vaped</a:t>
                      </a:r>
                      <a:endParaRPr lang="en-IE" sz="1600" b="0" kern="100" dirty="0">
                        <a:effectLst/>
                        <a:latin typeface="+mn-lt"/>
                        <a:ea typeface="DengXian" panose="02010600030101010101" pitchFamily="2" charset="-122"/>
                        <a:cs typeface="Times New Roman" panose="02020603050405020304" pitchFamily="18"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33%</a:t>
                      </a:r>
                      <a:endParaRPr lang="en-IE" sz="16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23%</a:t>
                      </a:r>
                      <a:endParaRPr lang="en-IE" sz="16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a:solidFill>
                            <a:srgbClr val="000000"/>
                          </a:solidFill>
                          <a:effectLst/>
                        </a:rPr>
                        <a:t>-0.21</a:t>
                      </a:r>
                      <a:endParaRPr lang="en-IE" sz="1600" kern="10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0.845</a:t>
                      </a:r>
                      <a:endParaRPr lang="en-IE" sz="16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0.845</a:t>
                      </a:r>
                    </a:p>
                    <a:p>
                      <a:pPr algn="ctr">
                        <a:lnSpc>
                          <a:spcPct val="100000"/>
                        </a:lnSpc>
                        <a:spcAft>
                          <a:spcPts val="0"/>
                        </a:spcAft>
                      </a:pPr>
                      <a:endParaRPr lang="en-IE" sz="1600" kern="100" dirty="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338860851"/>
                  </a:ext>
                </a:extLst>
              </a:tr>
              <a:tr h="0">
                <a:tc>
                  <a:txBody>
                    <a:bodyPr/>
                    <a:lstStyle/>
                    <a:p>
                      <a:pPr>
                        <a:lnSpc>
                          <a:spcPct val="100000"/>
                        </a:lnSpc>
                        <a:spcAft>
                          <a:spcPts val="0"/>
                        </a:spcAft>
                      </a:pPr>
                      <a:r>
                        <a:rPr lang="en-IE" sz="1600" b="0" kern="0" dirty="0">
                          <a:solidFill>
                            <a:srgbClr val="000000"/>
                          </a:solidFill>
                          <a:effectLst/>
                        </a:rPr>
                        <a:t>Ever tried cannabis</a:t>
                      </a:r>
                      <a:endParaRPr lang="en-IE" sz="1600" b="0" kern="100" dirty="0">
                        <a:effectLst/>
                        <a:latin typeface="+mn-lt"/>
                        <a:ea typeface="DengXian" panose="02010600030101010101" pitchFamily="2" charset="-122"/>
                        <a:cs typeface="Times New Roman" panose="02020603050405020304" pitchFamily="18"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5%</a:t>
                      </a:r>
                      <a:endParaRPr lang="en-IE" sz="16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10%</a:t>
                      </a:r>
                      <a:endParaRPr lang="en-IE" sz="16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0.22</a:t>
                      </a:r>
                      <a:endParaRPr lang="en-IE" sz="16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0.140</a:t>
                      </a:r>
                      <a:endParaRPr lang="en-IE" sz="16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0.432</a:t>
                      </a:r>
                    </a:p>
                    <a:p>
                      <a:pPr algn="ctr">
                        <a:lnSpc>
                          <a:spcPct val="100000"/>
                        </a:lnSpc>
                        <a:spcAft>
                          <a:spcPts val="0"/>
                        </a:spcAft>
                      </a:pPr>
                      <a:endParaRPr lang="en-IE" sz="1600" kern="100" dirty="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181530166"/>
                  </a:ext>
                </a:extLst>
              </a:tr>
              <a:tr h="0">
                <a:tc>
                  <a:txBody>
                    <a:bodyPr/>
                    <a:lstStyle/>
                    <a:p>
                      <a:pPr>
                        <a:lnSpc>
                          <a:spcPct val="100000"/>
                        </a:lnSpc>
                        <a:spcAft>
                          <a:spcPts val="0"/>
                        </a:spcAft>
                      </a:pPr>
                      <a:r>
                        <a:rPr lang="en-IE" sz="1600" b="0" kern="0" dirty="0">
                          <a:solidFill>
                            <a:srgbClr val="000000"/>
                          </a:solidFill>
                          <a:effectLst/>
                        </a:rPr>
                        <a:t>Ever took illegal drugs</a:t>
                      </a:r>
                      <a:endParaRPr lang="en-IE" sz="1600" b="0" kern="100" dirty="0">
                        <a:effectLst/>
                        <a:latin typeface="+mn-lt"/>
                        <a:ea typeface="DengXian" panose="02010600030101010101" pitchFamily="2" charset="-122"/>
                        <a:cs typeface="Times New Roman" panose="02020603050405020304" pitchFamily="18"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0%</a:t>
                      </a:r>
                      <a:endParaRPr lang="en-IE" sz="16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2%</a:t>
                      </a:r>
                      <a:endParaRPr lang="en-IE" sz="16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0.25</a:t>
                      </a:r>
                      <a:endParaRPr lang="en-IE" sz="16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0.106</a:t>
                      </a:r>
                      <a:endParaRPr lang="en-IE" sz="16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0.514</a:t>
                      </a:r>
                    </a:p>
                    <a:p>
                      <a:pPr algn="ctr">
                        <a:lnSpc>
                          <a:spcPct val="100000"/>
                        </a:lnSpc>
                        <a:spcAft>
                          <a:spcPts val="0"/>
                        </a:spcAft>
                      </a:pPr>
                      <a:endParaRPr lang="en-IE" sz="1600" kern="100" dirty="0">
                        <a:effectLst/>
                        <a:latin typeface="+mn-lt"/>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444680675"/>
                  </a:ext>
                </a:extLst>
              </a:tr>
              <a:tr h="191539">
                <a:tc>
                  <a:txBody>
                    <a:bodyPr/>
                    <a:lstStyle/>
                    <a:p>
                      <a:pPr>
                        <a:lnSpc>
                          <a:spcPct val="100000"/>
                        </a:lnSpc>
                        <a:spcAft>
                          <a:spcPts val="0"/>
                        </a:spcAft>
                      </a:pPr>
                      <a:r>
                        <a:rPr lang="en-IE" sz="1600" b="0" kern="0" dirty="0">
                          <a:solidFill>
                            <a:srgbClr val="000000"/>
                          </a:solidFill>
                          <a:effectLst/>
                        </a:rPr>
                        <a:t>Age at first drink</a:t>
                      </a:r>
                      <a:endParaRPr lang="en-IE" sz="1600" b="0" kern="100" dirty="0">
                        <a:effectLst/>
                        <a:latin typeface="+mn-lt"/>
                        <a:ea typeface="DengXian" panose="02010600030101010101" pitchFamily="2" charset="-122"/>
                        <a:cs typeface="Times New Roman" panose="02020603050405020304" pitchFamily="18"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13</a:t>
                      </a:r>
                      <a:endParaRPr lang="en-IE" sz="1600" kern="100" dirty="0">
                        <a:effectLst/>
                      </a:endParaRPr>
                    </a:p>
                    <a:p>
                      <a:pPr algn="ctr">
                        <a:lnSpc>
                          <a:spcPct val="100000"/>
                        </a:lnSpc>
                        <a:spcAft>
                          <a:spcPts val="0"/>
                        </a:spcAft>
                      </a:pPr>
                      <a:endParaRPr lang="en-IE" sz="16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13</a:t>
                      </a:r>
                      <a:endParaRPr lang="en-IE" sz="1600" kern="100" dirty="0">
                        <a:effectLst/>
                      </a:endParaRPr>
                    </a:p>
                  </a:txBody>
                  <a:tcPr marL="68580" marR="68580" marT="0" marB="0"/>
                </a:tc>
                <a:tc>
                  <a:txBody>
                    <a:bodyPr/>
                    <a:lstStyle/>
                    <a:p>
                      <a:pPr algn="ctr">
                        <a:lnSpc>
                          <a:spcPct val="100000"/>
                        </a:lnSpc>
                        <a:spcAft>
                          <a:spcPts val="0"/>
                        </a:spcAft>
                      </a:pPr>
                      <a:r>
                        <a:rPr lang="en-IE" sz="1600" kern="0" dirty="0">
                          <a:solidFill>
                            <a:srgbClr val="000000"/>
                          </a:solidFill>
                          <a:effectLst/>
                        </a:rPr>
                        <a:t>0.14</a:t>
                      </a:r>
                      <a:endParaRPr lang="en-IE" sz="16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IE" sz="1600" kern="0" dirty="0">
                          <a:solidFill>
                            <a:srgbClr val="000000"/>
                          </a:solidFill>
                          <a:effectLst/>
                        </a:rPr>
                        <a:t>0.460</a:t>
                      </a:r>
                      <a:endParaRPr lang="en-IE" sz="1600" kern="100" dirty="0">
                        <a:effectLst/>
                        <a:latin typeface="+mn-lt"/>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US" sz="1600" kern="100" dirty="0">
                          <a:effectLst/>
                        </a:rPr>
                        <a:t>~</a:t>
                      </a:r>
                      <a:endParaRPr lang="en-IE" sz="1600" kern="100" dirty="0">
                        <a:effectLst/>
                        <a:latin typeface="+mn-lt"/>
                      </a:endParaRPr>
                    </a:p>
                  </a:txBody>
                  <a:tcPr marL="68580" marR="68580" marT="0" marB="0"/>
                </a:tc>
                <a:extLst>
                  <a:ext uri="{0D108BD9-81ED-4DB2-BD59-A6C34878D82A}">
                    <a16:rowId xmlns:a16="http://schemas.microsoft.com/office/drawing/2014/main" val="2230243962"/>
                  </a:ext>
                </a:extLst>
              </a:tr>
            </a:tbl>
          </a:graphicData>
        </a:graphic>
      </p:graphicFrame>
    </p:spTree>
    <p:extLst>
      <p:ext uri="{BB962C8B-B14F-4D97-AF65-F5344CB8AC3E}">
        <p14:creationId xmlns:p14="http://schemas.microsoft.com/office/powerpoint/2010/main" val="430573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2E006F-0772-E0E0-47A8-F43D3FDDBB91}"/>
              </a:ext>
            </a:extLst>
          </p:cNvPr>
          <p:cNvSpPr>
            <a:spLocks noGrp="1"/>
          </p:cNvSpPr>
          <p:nvPr>
            <p:ph idx="1"/>
          </p:nvPr>
        </p:nvSpPr>
        <p:spPr/>
        <p:txBody>
          <a:bodyPr/>
          <a:lstStyle/>
          <a:p>
            <a:pPr>
              <a:spcBef>
                <a:spcPts val="0"/>
              </a:spcBef>
              <a:spcAft>
                <a:spcPts val="0"/>
              </a:spcAft>
              <a:buSzPct val="100000"/>
              <a:buFont typeface="Arial" panose="020B0604020202020204" pitchFamily="34" charset="0"/>
              <a:buChar char="•"/>
            </a:pPr>
            <a:r>
              <a:rPr lang="en-US" sz="2000" b="1" dirty="0">
                <a:solidFill>
                  <a:schemeClr val="accent6">
                    <a:lumMod val="75000"/>
                  </a:schemeClr>
                </a:solidFill>
                <a:latin typeface="+mn-lt"/>
              </a:rPr>
              <a:t>School liking: </a:t>
            </a:r>
            <a:r>
              <a:rPr lang="en-IE" sz="2000" i="1" kern="100" dirty="0">
                <a:effectLst/>
                <a:latin typeface="+mn-lt"/>
                <a:ea typeface="Calibri" panose="020F0502020204030204" pitchFamily="34" charset="0"/>
                <a:cs typeface="Arial" panose="020B0604020202020204" pitchFamily="34" charset="0"/>
              </a:rPr>
              <a:t>“How do you feel about school in general?” </a:t>
            </a:r>
            <a:endParaRPr lang="nb-NO" sz="2000" kern="100" dirty="0">
              <a:effectLst/>
              <a:latin typeface="+mn-lt"/>
              <a:ea typeface="Calibri" panose="020F0502020204030204" pitchFamily="34" charset="0"/>
              <a:cs typeface="Arial" panose="020B0604020202020204" pitchFamily="34" charset="0"/>
            </a:endParaRPr>
          </a:p>
          <a:p>
            <a:pPr>
              <a:spcBef>
                <a:spcPts val="0"/>
              </a:spcBef>
              <a:spcAft>
                <a:spcPts val="0"/>
              </a:spcAft>
              <a:buSzPct val="100000"/>
              <a:buFont typeface="Arial" panose="020B0604020202020204" pitchFamily="34" charset="0"/>
              <a:buChar char="•"/>
            </a:pPr>
            <a:endParaRPr lang="nb-NO" sz="1400" b="1" kern="100" dirty="0">
              <a:latin typeface="+mn-lt"/>
              <a:ea typeface="Calibri" panose="020F0502020204030204" pitchFamily="34" charset="0"/>
              <a:cs typeface="Arial" panose="020B0604020202020204" pitchFamily="34" charset="0"/>
            </a:endParaRPr>
          </a:p>
          <a:p>
            <a:pPr>
              <a:spcBef>
                <a:spcPts val="0"/>
              </a:spcBef>
              <a:spcAft>
                <a:spcPts val="0"/>
              </a:spcAft>
              <a:buSzPct val="100000"/>
              <a:buFont typeface="Arial" panose="020B0604020202020204" pitchFamily="34" charset="0"/>
              <a:buChar char="•"/>
            </a:pPr>
            <a:r>
              <a:rPr lang="nb-NO" sz="2000" b="1" kern="100" dirty="0">
                <a:solidFill>
                  <a:schemeClr val="accent6">
                    <a:lumMod val="75000"/>
                  </a:schemeClr>
                </a:solidFill>
                <a:latin typeface="+mn-lt"/>
                <a:ea typeface="Calibri" panose="020F0502020204030204" pitchFamily="34" charset="0"/>
                <a:cs typeface="Arial" panose="020B0604020202020204" pitchFamily="34" charset="0"/>
              </a:rPr>
              <a:t>School engagement: </a:t>
            </a:r>
            <a:r>
              <a:rPr lang="en-IE" sz="2000" dirty="0">
                <a:effectLst/>
                <a:latin typeface="+mn-lt"/>
                <a:ea typeface="Calibri" panose="020F0502020204030204" pitchFamily="34" charset="0"/>
              </a:rPr>
              <a:t>4-item </a:t>
            </a:r>
            <a:r>
              <a:rPr lang="en-IE" sz="2000" i="1" dirty="0">
                <a:effectLst/>
                <a:latin typeface="+mn-lt"/>
                <a:ea typeface="Calibri" panose="020F0502020204030204" pitchFamily="34" charset="0"/>
              </a:rPr>
              <a:t>Classroom Climate Measure</a:t>
            </a:r>
            <a:r>
              <a:rPr lang="en-IE" sz="2000" dirty="0">
                <a:effectLst/>
                <a:latin typeface="+mn-lt"/>
                <a:ea typeface="Calibri" panose="020F0502020204030204" pitchFamily="34" charset="0"/>
              </a:rPr>
              <a:t> </a:t>
            </a:r>
            <a:r>
              <a:rPr lang="en-IE" sz="2000" dirty="0">
                <a:latin typeface="+mn-lt"/>
                <a:ea typeface="Calibri" panose="020F0502020204030204" pitchFamily="34" charset="0"/>
              </a:rPr>
              <a:t>e</a:t>
            </a:r>
            <a:r>
              <a:rPr lang="en-IE" sz="2000" dirty="0">
                <a:effectLst/>
                <a:latin typeface="+mn-lt"/>
                <a:ea typeface="Calibri" panose="020F0502020204030204" pitchFamily="34" charset="0"/>
              </a:rPr>
              <a:t>.g. “</a:t>
            </a:r>
            <a:r>
              <a:rPr lang="en-IE" sz="2000" i="1" kern="100" dirty="0">
                <a:effectLst/>
                <a:latin typeface="+mn-lt"/>
                <a:ea typeface="Calibri" panose="020F0502020204030204" pitchFamily="34" charset="0"/>
                <a:cs typeface="Arial" panose="020B0604020202020204" pitchFamily="34" charset="0"/>
              </a:rPr>
              <a:t>I look forward to going to school</a:t>
            </a:r>
            <a:r>
              <a:rPr lang="en-IE" sz="2000" kern="100" dirty="0">
                <a:effectLst/>
                <a:latin typeface="+mn-lt"/>
                <a:ea typeface="Calibri" panose="020F0502020204030204" pitchFamily="34" charset="0"/>
                <a:cs typeface="Arial" panose="020B0604020202020204" pitchFamily="34" charset="0"/>
              </a:rPr>
              <a:t>”</a:t>
            </a:r>
            <a:endParaRPr lang="en-IE" sz="2000" kern="100" dirty="0">
              <a:effectLst/>
              <a:latin typeface="+mn-lt"/>
              <a:ea typeface="Aptos" panose="020B0004020202020204" pitchFamily="34" charset="0"/>
              <a:cs typeface="Arial" panose="020B0604020202020204" pitchFamily="34" charset="0"/>
            </a:endParaRPr>
          </a:p>
          <a:p>
            <a:pPr>
              <a:spcBef>
                <a:spcPts val="0"/>
              </a:spcBef>
              <a:spcAft>
                <a:spcPts val="0"/>
              </a:spcAft>
              <a:buSzPct val="100000"/>
              <a:buFont typeface="Arial" panose="020B0604020202020204" pitchFamily="34" charset="0"/>
              <a:buChar char="•"/>
            </a:pPr>
            <a:endParaRPr lang="en-IE" sz="1400" b="1" dirty="0">
              <a:latin typeface="+mn-lt"/>
            </a:endParaRPr>
          </a:p>
          <a:p>
            <a:pPr>
              <a:spcBef>
                <a:spcPts val="0"/>
              </a:spcBef>
              <a:spcAft>
                <a:spcPts val="0"/>
              </a:spcAft>
              <a:buSzPct val="100000"/>
              <a:buFont typeface="Arial" panose="020B0604020202020204" pitchFamily="34" charset="0"/>
              <a:buChar char="•"/>
            </a:pPr>
            <a:r>
              <a:rPr lang="en-IE" sz="2000" b="1" dirty="0">
                <a:solidFill>
                  <a:schemeClr val="accent6">
                    <a:lumMod val="75000"/>
                  </a:schemeClr>
                </a:solidFill>
                <a:latin typeface="+mn-lt"/>
              </a:rPr>
              <a:t>School belonging</a:t>
            </a:r>
            <a:r>
              <a:rPr lang="en-IE" sz="2000" dirty="0">
                <a:solidFill>
                  <a:schemeClr val="accent6">
                    <a:lumMod val="75000"/>
                  </a:schemeClr>
                </a:solidFill>
                <a:latin typeface="+mn-lt"/>
              </a:rPr>
              <a:t>: </a:t>
            </a:r>
            <a:r>
              <a:rPr lang="en-IE" sz="2000" dirty="0">
                <a:effectLst/>
                <a:latin typeface="+mn-lt"/>
                <a:ea typeface="Calibri" panose="020F0502020204030204" pitchFamily="34" charset="0"/>
              </a:rPr>
              <a:t>9-item </a:t>
            </a:r>
            <a:r>
              <a:rPr lang="en-IE" sz="2000" i="1" dirty="0">
                <a:effectLst/>
                <a:latin typeface="+mn-lt"/>
                <a:ea typeface="Calibri" panose="020F0502020204030204" pitchFamily="34" charset="0"/>
              </a:rPr>
              <a:t>School Belonging Scale</a:t>
            </a:r>
            <a:r>
              <a:rPr lang="en-IE" sz="2000" i="1" dirty="0">
                <a:latin typeface="+mn-lt"/>
                <a:ea typeface="Calibri" panose="020F0502020204030204" pitchFamily="34" charset="0"/>
              </a:rPr>
              <a:t> (SOEP). e.g. “</a:t>
            </a:r>
            <a:r>
              <a:rPr lang="en-IE" sz="2000" i="1" kern="100" dirty="0">
                <a:effectLst/>
                <a:latin typeface="+mn-lt"/>
                <a:ea typeface="Calibri" panose="020F0502020204030204" pitchFamily="34" charset="0"/>
                <a:cs typeface="Arial" panose="020B0604020202020204" pitchFamily="34" charset="0"/>
              </a:rPr>
              <a:t>I feel like an outsider in school</a:t>
            </a:r>
            <a:r>
              <a:rPr lang="en-IE" sz="2000" kern="100" dirty="0">
                <a:effectLst/>
                <a:latin typeface="+mn-lt"/>
                <a:ea typeface="Calibri" panose="020F0502020204030204" pitchFamily="34" charset="0"/>
                <a:cs typeface="Arial" panose="020B0604020202020204" pitchFamily="34" charset="0"/>
              </a:rPr>
              <a:t>” </a:t>
            </a:r>
          </a:p>
          <a:p>
            <a:pPr>
              <a:spcBef>
                <a:spcPts val="0"/>
              </a:spcBef>
              <a:spcAft>
                <a:spcPts val="0"/>
              </a:spcAft>
              <a:buSzPct val="100000"/>
              <a:buFont typeface="Arial" panose="020B0604020202020204" pitchFamily="34" charset="0"/>
              <a:buChar char="•"/>
            </a:pPr>
            <a:endParaRPr lang="en-IE" sz="1400" b="1" kern="100" dirty="0">
              <a:latin typeface="+mn-lt"/>
              <a:ea typeface="Calibri" panose="020F0502020204030204" pitchFamily="34" charset="0"/>
              <a:cs typeface="Arial" panose="020B0604020202020204" pitchFamily="34" charset="0"/>
            </a:endParaRPr>
          </a:p>
          <a:p>
            <a:pPr>
              <a:spcBef>
                <a:spcPts val="0"/>
              </a:spcBef>
              <a:spcAft>
                <a:spcPts val="0"/>
              </a:spcAft>
              <a:buSzPct val="100000"/>
              <a:buFont typeface="Arial" panose="020B0604020202020204" pitchFamily="34" charset="0"/>
              <a:buChar char="•"/>
            </a:pPr>
            <a:r>
              <a:rPr lang="en-IE" sz="2000" b="1" kern="100" dirty="0">
                <a:solidFill>
                  <a:schemeClr val="accent6">
                    <a:lumMod val="75000"/>
                  </a:schemeClr>
                </a:solidFill>
                <a:latin typeface="+mn-lt"/>
                <a:ea typeface="Calibri" panose="020F0502020204030204" pitchFamily="34" charset="0"/>
                <a:cs typeface="Arial" panose="020B0604020202020204" pitchFamily="34" charset="0"/>
              </a:rPr>
              <a:t>School absences</a:t>
            </a:r>
            <a:r>
              <a:rPr lang="en-IE" sz="2000" kern="100" dirty="0">
                <a:solidFill>
                  <a:schemeClr val="accent6">
                    <a:lumMod val="75000"/>
                  </a:schemeClr>
                </a:solidFill>
                <a:latin typeface="+mn-lt"/>
                <a:ea typeface="Calibri" panose="020F0502020204030204" pitchFamily="34" charset="0"/>
                <a:cs typeface="Arial" panose="020B0604020202020204" pitchFamily="34" charset="0"/>
              </a:rPr>
              <a:t>: </a:t>
            </a:r>
            <a:r>
              <a:rPr lang="en-IE" sz="2000" i="1" kern="100" dirty="0">
                <a:latin typeface="+mn-lt"/>
                <a:ea typeface="Calibri" panose="020F0502020204030204" pitchFamily="34" charset="0"/>
                <a:cs typeface="Arial" panose="020B0604020202020204" pitchFamily="34" charset="0"/>
              </a:rPr>
              <a:t>“</a:t>
            </a:r>
            <a:r>
              <a:rPr lang="en-IE" sz="2000" i="1" dirty="0">
                <a:effectLst/>
                <a:latin typeface="+mn-lt"/>
                <a:ea typeface="Calibri" panose="020F0502020204030204" pitchFamily="34" charset="0"/>
              </a:rPr>
              <a:t>In the last 12 months, how often did you miss school without your parents’ permission? </a:t>
            </a:r>
            <a:endParaRPr lang="en-IE" sz="2000" i="1" dirty="0">
              <a:latin typeface="+mn-lt"/>
              <a:ea typeface="Calibri" panose="020F0502020204030204" pitchFamily="34" charset="0"/>
            </a:endParaRPr>
          </a:p>
          <a:p>
            <a:pPr>
              <a:spcBef>
                <a:spcPts val="0"/>
              </a:spcBef>
              <a:spcAft>
                <a:spcPts val="0"/>
              </a:spcAft>
              <a:buSzPct val="100000"/>
              <a:buFont typeface="Arial" panose="020B0604020202020204" pitchFamily="34" charset="0"/>
              <a:buChar char="•"/>
            </a:pPr>
            <a:endParaRPr lang="en-IE" sz="1400" b="1" kern="100" dirty="0">
              <a:latin typeface="+mn-lt"/>
              <a:ea typeface="Calibri" panose="020F0502020204030204" pitchFamily="34" charset="0"/>
              <a:cs typeface="Arial" panose="020B0604020202020204" pitchFamily="34" charset="0"/>
            </a:endParaRPr>
          </a:p>
          <a:p>
            <a:pPr>
              <a:spcBef>
                <a:spcPts val="0"/>
              </a:spcBef>
              <a:spcAft>
                <a:spcPts val="0"/>
              </a:spcAft>
              <a:buSzPct val="100000"/>
              <a:buFont typeface="Arial" panose="020B0604020202020204" pitchFamily="34" charset="0"/>
              <a:buChar char="•"/>
            </a:pPr>
            <a:r>
              <a:rPr lang="en-IE" sz="2000" b="1" kern="100" dirty="0">
                <a:solidFill>
                  <a:schemeClr val="accent6">
                    <a:lumMod val="75000"/>
                  </a:schemeClr>
                </a:solidFill>
                <a:latin typeface="+mn-lt"/>
                <a:ea typeface="Calibri" panose="020F0502020204030204" pitchFamily="34" charset="0"/>
                <a:cs typeface="Arial" panose="020B0604020202020204" pitchFamily="34" charset="0"/>
              </a:rPr>
              <a:t>Aspirations</a:t>
            </a:r>
            <a:r>
              <a:rPr lang="en-IE" sz="2000" kern="100" dirty="0">
                <a:solidFill>
                  <a:schemeClr val="accent6">
                    <a:lumMod val="75000"/>
                  </a:schemeClr>
                </a:solidFill>
                <a:latin typeface="+mn-lt"/>
                <a:ea typeface="Calibri" panose="020F0502020204030204" pitchFamily="34" charset="0"/>
                <a:cs typeface="Arial" panose="020B0604020202020204" pitchFamily="34" charset="0"/>
              </a:rPr>
              <a:t>: </a:t>
            </a:r>
            <a:r>
              <a:rPr lang="en-IE" sz="2000" kern="100" dirty="0">
                <a:latin typeface="+mn-lt"/>
                <a:ea typeface="Calibri" panose="020F0502020204030204" pitchFamily="34" charset="0"/>
                <a:cs typeface="Arial" panose="020B0604020202020204" pitchFamily="34" charset="0"/>
              </a:rPr>
              <a:t>“</a:t>
            </a:r>
            <a:r>
              <a:rPr lang="en-IE" sz="2000" i="1" kern="100" dirty="0">
                <a:effectLst/>
                <a:latin typeface="+mn-lt"/>
                <a:ea typeface="Calibri" panose="020F0502020204030204" pitchFamily="34" charset="0"/>
                <a:cs typeface="Arial" panose="020B0604020202020204" pitchFamily="34" charset="0"/>
              </a:rPr>
              <a:t>How likely do you think it is that you will go to third level education e.g. university/college? </a:t>
            </a:r>
            <a:r>
              <a:rPr lang="en-IE" sz="2000" kern="100" dirty="0">
                <a:latin typeface="+mn-lt"/>
                <a:ea typeface="Calibri" panose="020F0502020204030204" pitchFamily="34" charset="0"/>
                <a:cs typeface="Arial" panose="020B0604020202020204" pitchFamily="34" charset="0"/>
              </a:rPr>
              <a:t>S</a:t>
            </a:r>
            <a:r>
              <a:rPr lang="en-IE" sz="2000" dirty="0">
                <a:effectLst/>
                <a:latin typeface="+mn-lt"/>
                <a:ea typeface="Calibri" panose="020F0502020204030204" pitchFamily="34" charset="0"/>
              </a:rPr>
              <a:t>lider running from 0-100. </a:t>
            </a:r>
            <a:endParaRPr lang="en-IE" sz="2000" kern="100" dirty="0">
              <a:effectLst/>
              <a:latin typeface="+mn-lt"/>
              <a:ea typeface="Aptos" panose="020B0004020202020204" pitchFamily="34" charset="0"/>
              <a:cs typeface="Arial" panose="020B0604020202020204" pitchFamily="34" charset="0"/>
            </a:endParaRPr>
          </a:p>
          <a:p>
            <a:pPr>
              <a:spcBef>
                <a:spcPts val="0"/>
              </a:spcBef>
              <a:spcAft>
                <a:spcPts val="0"/>
              </a:spcAft>
            </a:pPr>
            <a:endParaRPr lang="en-IE" sz="1400" kern="100" dirty="0">
              <a:effectLst/>
              <a:latin typeface="+mn-lt"/>
              <a:ea typeface="Aptos" panose="020B0004020202020204" pitchFamily="34" charset="0"/>
              <a:cs typeface="Arial" panose="020B0604020202020204" pitchFamily="34" charset="0"/>
            </a:endParaRPr>
          </a:p>
          <a:p>
            <a:pPr>
              <a:spcBef>
                <a:spcPts val="0"/>
              </a:spcBef>
              <a:spcAft>
                <a:spcPts val="0"/>
              </a:spcAft>
            </a:pPr>
            <a:r>
              <a:rPr lang="en-IE" sz="2000" b="1" kern="100" dirty="0">
                <a:solidFill>
                  <a:schemeClr val="accent6">
                    <a:lumMod val="75000"/>
                  </a:schemeClr>
                </a:solidFill>
                <a:effectLst/>
                <a:latin typeface="+mn-lt"/>
                <a:ea typeface="Aptos" panose="020B0004020202020204" pitchFamily="34" charset="0"/>
                <a:cs typeface="Arial" panose="020B0604020202020204" pitchFamily="34" charset="0"/>
              </a:rPr>
              <a:t>No impact on educational engagement measures….except…..</a:t>
            </a:r>
          </a:p>
          <a:p>
            <a:pPr>
              <a:lnSpc>
                <a:spcPct val="107000"/>
              </a:lnSpc>
              <a:spcAft>
                <a:spcPts val="800"/>
              </a:spcAft>
            </a:pPr>
            <a:endParaRPr lang="en-IE" dirty="0"/>
          </a:p>
        </p:txBody>
      </p:sp>
      <p:sp>
        <p:nvSpPr>
          <p:cNvPr id="3" name="Title 2">
            <a:extLst>
              <a:ext uri="{FF2B5EF4-FFF2-40B4-BE49-F238E27FC236}">
                <a16:creationId xmlns:a16="http://schemas.microsoft.com/office/drawing/2014/main" id="{B86FAD97-0AF4-8F2E-F7B5-4C037A3B67EB}"/>
              </a:ext>
            </a:extLst>
          </p:cNvPr>
          <p:cNvSpPr>
            <a:spLocks noGrp="1"/>
          </p:cNvSpPr>
          <p:nvPr>
            <p:ph type="title"/>
          </p:nvPr>
        </p:nvSpPr>
        <p:spPr/>
        <p:txBody>
          <a:bodyPr/>
          <a:lstStyle/>
          <a:p>
            <a:r>
              <a:rPr lang="en-IE" dirty="0"/>
              <a:t>Educational Engagement</a:t>
            </a:r>
          </a:p>
        </p:txBody>
      </p:sp>
      <p:sp>
        <p:nvSpPr>
          <p:cNvPr id="4" name="Slide Number Placeholder 3">
            <a:extLst>
              <a:ext uri="{FF2B5EF4-FFF2-40B4-BE49-F238E27FC236}">
                <a16:creationId xmlns:a16="http://schemas.microsoft.com/office/drawing/2014/main" id="{C13B1DF5-2192-60CD-F9FF-92F86A405E23}"/>
              </a:ext>
            </a:extLst>
          </p:cNvPr>
          <p:cNvSpPr>
            <a:spLocks noGrp="1"/>
          </p:cNvSpPr>
          <p:nvPr>
            <p:ph type="sldNum" sz="quarter" idx="12"/>
          </p:nvPr>
        </p:nvSpPr>
        <p:spPr/>
        <p:txBody>
          <a:bodyPr/>
          <a:lstStyle/>
          <a:p>
            <a:pPr>
              <a:defRPr/>
            </a:pPr>
            <a:fld id="{5BC7FEBF-A170-470C-A369-F0D066FB58E5}" type="slidenum">
              <a:rPr lang="en-US" smtClean="0"/>
              <a:pPr>
                <a:defRPr/>
              </a:pPr>
              <a:t>23</a:t>
            </a:fld>
            <a:endParaRPr lang="en-US" dirty="0"/>
          </a:p>
        </p:txBody>
      </p:sp>
    </p:spTree>
    <p:extLst>
      <p:ext uri="{BB962C8B-B14F-4D97-AF65-F5344CB8AC3E}">
        <p14:creationId xmlns:p14="http://schemas.microsoft.com/office/powerpoint/2010/main" val="241078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310FFB-5EE8-D3BA-EB46-CFC93B81B099}"/>
              </a:ext>
            </a:extLst>
          </p:cNvPr>
          <p:cNvSpPr>
            <a:spLocks noGrp="1"/>
          </p:cNvSpPr>
          <p:nvPr>
            <p:ph type="title"/>
          </p:nvPr>
        </p:nvSpPr>
        <p:spPr>
          <a:xfrm>
            <a:off x="14278" y="470222"/>
            <a:ext cx="9007642" cy="743953"/>
          </a:xfrm>
        </p:spPr>
        <p:txBody>
          <a:bodyPr wrap="square" anchor="ctr">
            <a:noAutofit/>
          </a:bodyPr>
          <a:lstStyle/>
          <a:p>
            <a:pPr>
              <a:lnSpc>
                <a:spcPct val="90000"/>
              </a:lnSpc>
            </a:pPr>
            <a:r>
              <a:rPr lang="en-IE" dirty="0"/>
              <a:t>Educational Engagement – Intention to go to university %</a:t>
            </a:r>
          </a:p>
        </p:txBody>
      </p:sp>
      <p:sp>
        <p:nvSpPr>
          <p:cNvPr id="4" name="Slide Number Placeholder 3">
            <a:extLst>
              <a:ext uri="{FF2B5EF4-FFF2-40B4-BE49-F238E27FC236}">
                <a16:creationId xmlns:a16="http://schemas.microsoft.com/office/drawing/2014/main" id="{D9D472D1-FE5D-01D0-E0D0-ADA4D5F43296}"/>
              </a:ext>
            </a:extLst>
          </p:cNvPr>
          <p:cNvSpPr>
            <a:spLocks noGrp="1"/>
          </p:cNvSpPr>
          <p:nvPr>
            <p:ph type="sldNum" sz="quarter" idx="12"/>
          </p:nvPr>
        </p:nvSpPr>
        <p:spPr>
          <a:xfrm>
            <a:off x="8077200" y="6492875"/>
            <a:ext cx="1066800" cy="365125"/>
          </a:xfrm>
        </p:spPr>
        <p:txBody>
          <a:bodyPr anchor="ctr">
            <a:normAutofit/>
          </a:bodyPr>
          <a:lstStyle/>
          <a:p>
            <a:pPr>
              <a:spcAft>
                <a:spcPts val="600"/>
              </a:spcAft>
              <a:defRPr/>
            </a:pPr>
            <a:fld id="{5BC7FEBF-A170-470C-A369-F0D066FB58E5}" type="slidenum">
              <a:rPr lang="en-US" smtClean="0"/>
              <a:pPr>
                <a:spcAft>
                  <a:spcPts val="600"/>
                </a:spcAft>
                <a:defRPr/>
              </a:pPr>
              <a:t>24</a:t>
            </a:fld>
            <a:endParaRPr lang="en-US"/>
          </a:p>
        </p:txBody>
      </p:sp>
      <p:graphicFrame>
        <p:nvGraphicFramePr>
          <p:cNvPr id="18" name="Chart 17">
            <a:extLst>
              <a:ext uri="{FF2B5EF4-FFF2-40B4-BE49-F238E27FC236}">
                <a16:creationId xmlns:a16="http://schemas.microsoft.com/office/drawing/2014/main" id="{30BA36B0-0C73-243C-4C70-FF57F176F91E}"/>
              </a:ext>
            </a:extLst>
          </p:cNvPr>
          <p:cNvGraphicFramePr/>
          <p:nvPr>
            <p:extLst>
              <p:ext uri="{D42A27DB-BD31-4B8C-83A1-F6EECF244321}">
                <p14:modId xmlns:p14="http://schemas.microsoft.com/office/powerpoint/2010/main" val="2475933750"/>
              </p:ext>
            </p:extLst>
          </p:nvPr>
        </p:nvGraphicFramePr>
        <p:xfrm>
          <a:off x="899592" y="2060848"/>
          <a:ext cx="6812062" cy="3960436"/>
        </p:xfrm>
        <a:graphic>
          <a:graphicData uri="http://schemas.openxmlformats.org/drawingml/2006/chart">
            <c:chart xmlns:c="http://schemas.openxmlformats.org/drawingml/2006/chart" xmlns:r="http://schemas.openxmlformats.org/officeDocument/2006/relationships" r:id="rId2"/>
          </a:graphicData>
        </a:graphic>
      </p:graphicFrame>
      <p:sp>
        <p:nvSpPr>
          <p:cNvPr id="19" name="Rectangle 16">
            <a:extLst>
              <a:ext uri="{FF2B5EF4-FFF2-40B4-BE49-F238E27FC236}">
                <a16:creationId xmlns:a16="http://schemas.microsoft.com/office/drawing/2014/main" id="{8F068A88-3BE2-F444-978E-8626FFE0BC93}"/>
              </a:ext>
            </a:extLst>
          </p:cNvPr>
          <p:cNvSpPr>
            <a:spLocks noChangeArrowheads="1"/>
          </p:cNvSpPr>
          <p:nvPr/>
        </p:nvSpPr>
        <p:spPr bwMode="auto">
          <a:xfrm>
            <a:off x="2915816" y="2313162"/>
            <a:ext cx="576064"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IE" altLang="en-US" sz="1100" b="1" i="0" u="none" strike="noStrike" cap="none" normalizeH="0" baseline="0" dirty="0">
              <a:ln>
                <a:noFill/>
              </a:ln>
              <a:solidFill>
                <a:srgbClr val="FFFFFF"/>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IE" altLang="en-US" sz="1600" b="1" i="0" u="none" strike="noStrike" cap="none" normalizeH="0" baseline="0" dirty="0">
                <a:ln>
                  <a:noFill/>
                </a:ln>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66%</a:t>
            </a:r>
            <a:endParaRPr kumimoji="0" lang="en-IE" altLang="en-US" sz="1600" b="0" i="0" u="none" strike="noStrike" cap="none" normalizeH="0" baseline="0" dirty="0">
              <a:ln>
                <a:noFill/>
              </a:ln>
              <a:solidFill>
                <a:schemeClr val="tx1"/>
              </a:solidFill>
              <a:effectLst/>
              <a:latin typeface="Arial" panose="020B0604020202020204" pitchFamily="34" charset="0"/>
            </a:endParaRPr>
          </a:p>
        </p:txBody>
      </p:sp>
      <p:sp>
        <p:nvSpPr>
          <p:cNvPr id="20" name="Rectangle 15">
            <a:extLst>
              <a:ext uri="{FF2B5EF4-FFF2-40B4-BE49-F238E27FC236}">
                <a16:creationId xmlns:a16="http://schemas.microsoft.com/office/drawing/2014/main" id="{861C51A4-584D-DEEE-7FC3-EAA7647C92AC}"/>
              </a:ext>
            </a:extLst>
          </p:cNvPr>
          <p:cNvSpPr>
            <a:spLocks noChangeArrowheads="1"/>
          </p:cNvSpPr>
          <p:nvPr/>
        </p:nvSpPr>
        <p:spPr bwMode="auto">
          <a:xfrm>
            <a:off x="5246787" y="3501405"/>
            <a:ext cx="50482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IE" altLang="en-US" sz="1100" b="1" i="0" u="none" strike="noStrike" cap="none" normalizeH="0" baseline="0">
                <a:ln>
                  <a:noFill/>
                </a:ln>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51%</a:t>
            </a:r>
            <a:endParaRPr kumimoji="0" lang="en-IE"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16">
            <a:extLst>
              <a:ext uri="{FF2B5EF4-FFF2-40B4-BE49-F238E27FC236}">
                <a16:creationId xmlns:a16="http://schemas.microsoft.com/office/drawing/2014/main" id="{AA8ABF63-B640-28FA-44AC-0B5697576904}"/>
              </a:ext>
            </a:extLst>
          </p:cNvPr>
          <p:cNvSpPr>
            <a:spLocks noChangeArrowheads="1"/>
          </p:cNvSpPr>
          <p:nvPr/>
        </p:nvSpPr>
        <p:spPr bwMode="auto">
          <a:xfrm>
            <a:off x="1979712" y="234888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22" name="Rectangle 17">
            <a:extLst>
              <a:ext uri="{FF2B5EF4-FFF2-40B4-BE49-F238E27FC236}">
                <a16:creationId xmlns:a16="http://schemas.microsoft.com/office/drawing/2014/main" id="{44D3DF5D-B195-5883-E5AC-0E6B7EE5B47B}"/>
              </a:ext>
            </a:extLst>
          </p:cNvPr>
          <p:cNvSpPr>
            <a:spLocks noChangeArrowheads="1"/>
          </p:cNvSpPr>
          <p:nvPr/>
        </p:nvSpPr>
        <p:spPr bwMode="auto">
          <a:xfrm>
            <a:off x="1979712" y="28060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23" name="Rectangle 18">
            <a:extLst>
              <a:ext uri="{FF2B5EF4-FFF2-40B4-BE49-F238E27FC236}">
                <a16:creationId xmlns:a16="http://schemas.microsoft.com/office/drawing/2014/main" id="{81BDA38E-407A-7488-37B4-38926E9E4699}"/>
              </a:ext>
            </a:extLst>
          </p:cNvPr>
          <p:cNvSpPr>
            <a:spLocks noChangeArrowheads="1"/>
          </p:cNvSpPr>
          <p:nvPr/>
        </p:nvSpPr>
        <p:spPr bwMode="auto">
          <a:xfrm>
            <a:off x="1979712" y="52206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24" name="Rectangle 16">
            <a:extLst>
              <a:ext uri="{FF2B5EF4-FFF2-40B4-BE49-F238E27FC236}">
                <a16:creationId xmlns:a16="http://schemas.microsoft.com/office/drawing/2014/main" id="{9FC8B6CB-9726-4E7C-C368-C9435B60A1B5}"/>
              </a:ext>
            </a:extLst>
          </p:cNvPr>
          <p:cNvSpPr>
            <a:spLocks noChangeArrowheads="1"/>
          </p:cNvSpPr>
          <p:nvPr/>
        </p:nvSpPr>
        <p:spPr bwMode="auto">
          <a:xfrm>
            <a:off x="5796136" y="3032379"/>
            <a:ext cx="576064"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IE" altLang="en-US" sz="1100" b="1" i="0" u="none" strike="noStrike" cap="none" normalizeH="0" baseline="0" dirty="0">
              <a:ln>
                <a:noFill/>
              </a:ln>
              <a:solidFill>
                <a:srgbClr val="FFFFFF"/>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IE" altLang="en-US" sz="1600" b="1" dirty="0">
                <a:solidFill>
                  <a:srgbClr val="FFFFFF"/>
                </a:solidFill>
                <a:latin typeface="Calibri" panose="020F0502020204030204" pitchFamily="34" charset="0"/>
                <a:ea typeface="Times New Roman" panose="02020603050405020304" pitchFamily="18" charset="0"/>
                <a:cs typeface="Calibri" panose="020F0502020204030204" pitchFamily="34" charset="0"/>
              </a:rPr>
              <a:t>51</a:t>
            </a:r>
            <a:r>
              <a:rPr kumimoji="0" lang="en-IE" altLang="en-US" sz="1600" b="1" i="0" u="none" strike="noStrike" cap="none" normalizeH="0" baseline="0" dirty="0">
                <a:ln>
                  <a:noFill/>
                </a:ln>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en-IE"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20530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88A5EB-DADE-FC91-2DEF-1C03CB5059FB}"/>
              </a:ext>
            </a:extLst>
          </p:cNvPr>
          <p:cNvSpPr>
            <a:spLocks noGrp="1"/>
          </p:cNvSpPr>
          <p:nvPr>
            <p:ph idx="1"/>
          </p:nvPr>
        </p:nvSpPr>
        <p:spPr>
          <a:xfrm>
            <a:off x="228600" y="1556792"/>
            <a:ext cx="8382000" cy="1244352"/>
          </a:xfrm>
        </p:spPr>
        <p:txBody>
          <a:bodyPr/>
          <a:lstStyle/>
          <a:p>
            <a:pPr>
              <a:spcBef>
                <a:spcPts val="0"/>
              </a:spcBef>
            </a:pPr>
            <a:r>
              <a:rPr lang="en-US" sz="1800" dirty="0">
                <a:effectLst/>
                <a:highlight>
                  <a:srgbClr val="FFFFFF"/>
                </a:highlight>
                <a:latin typeface="+mn-lt"/>
                <a:ea typeface="Calibri" panose="020F0502020204030204" pitchFamily="34" charset="0"/>
              </a:rPr>
              <a:t>Inventory of Parents and Peer Attachment-Revised </a:t>
            </a:r>
          </a:p>
          <a:p>
            <a:pPr lvl="1">
              <a:spcBef>
                <a:spcPts val="0"/>
              </a:spcBef>
            </a:pPr>
            <a:r>
              <a:rPr lang="en-IE" sz="1600" dirty="0">
                <a:effectLst/>
                <a:latin typeface="+mn-lt"/>
                <a:ea typeface="Calibri" panose="020F0502020204030204" pitchFamily="34" charset="0"/>
              </a:rPr>
              <a:t>Trust e.g. “</a:t>
            </a:r>
            <a:r>
              <a:rPr lang="en-US" sz="1600" i="1" dirty="0">
                <a:effectLst/>
                <a:latin typeface="+mn-lt"/>
                <a:ea typeface="Calibri" panose="020F0502020204030204" pitchFamily="34" charset="0"/>
              </a:rPr>
              <a:t>My mother/father respects my feelings</a:t>
            </a:r>
            <a:r>
              <a:rPr lang="en-IE" sz="1600" dirty="0">
                <a:effectLst/>
                <a:latin typeface="+mn-lt"/>
                <a:ea typeface="Calibri" panose="020F0502020204030204" pitchFamily="34" charset="0"/>
              </a:rPr>
              <a:t>”</a:t>
            </a:r>
          </a:p>
          <a:p>
            <a:pPr lvl="1">
              <a:spcBef>
                <a:spcPts val="0"/>
              </a:spcBef>
            </a:pPr>
            <a:r>
              <a:rPr lang="en-IE" sz="1600" dirty="0">
                <a:effectLst/>
                <a:latin typeface="+mn-lt"/>
                <a:ea typeface="Calibri" panose="020F0502020204030204" pitchFamily="34" charset="0"/>
              </a:rPr>
              <a:t>Communication e.g. “</a:t>
            </a:r>
            <a:r>
              <a:rPr lang="en-US" sz="1600" i="1" dirty="0">
                <a:effectLst/>
                <a:latin typeface="+mn-lt"/>
                <a:ea typeface="Calibri" panose="020F0502020204030204" pitchFamily="34" charset="0"/>
              </a:rPr>
              <a:t>My mother/father can tell when I’m upset about something</a:t>
            </a:r>
            <a:r>
              <a:rPr lang="en-IE" sz="1600" dirty="0">
                <a:effectLst/>
                <a:latin typeface="+mn-lt"/>
                <a:ea typeface="Calibri" panose="020F0502020204030204" pitchFamily="34" charset="0"/>
              </a:rPr>
              <a:t>”</a:t>
            </a:r>
          </a:p>
          <a:p>
            <a:pPr lvl="1">
              <a:spcBef>
                <a:spcPts val="0"/>
              </a:spcBef>
            </a:pPr>
            <a:r>
              <a:rPr lang="en-IE" sz="1600" dirty="0">
                <a:effectLst/>
                <a:latin typeface="+mn-lt"/>
                <a:ea typeface="Calibri" panose="020F0502020204030204" pitchFamily="34" charset="0"/>
              </a:rPr>
              <a:t>Alienation e.g. </a:t>
            </a:r>
            <a:r>
              <a:rPr lang="en-US" sz="1600" dirty="0">
                <a:effectLst/>
                <a:highlight>
                  <a:srgbClr val="FFFFFF"/>
                </a:highlight>
                <a:latin typeface="+mn-lt"/>
                <a:ea typeface="Calibri" panose="020F0502020204030204" pitchFamily="34" charset="0"/>
              </a:rPr>
              <a:t>“</a:t>
            </a:r>
            <a:r>
              <a:rPr lang="en-US" sz="1600" i="1" dirty="0">
                <a:effectLst/>
                <a:latin typeface="+mn-lt"/>
                <a:ea typeface="Calibri" panose="020F0502020204030204" pitchFamily="34" charset="0"/>
              </a:rPr>
              <a:t>I don’t get much attention from my mother/father</a:t>
            </a:r>
            <a:r>
              <a:rPr lang="en-US" sz="1600" dirty="0">
                <a:effectLst/>
                <a:highlight>
                  <a:srgbClr val="FFFFFF"/>
                </a:highlight>
                <a:latin typeface="+mn-lt"/>
                <a:ea typeface="Calibri" panose="020F0502020204030204" pitchFamily="34" charset="0"/>
              </a:rPr>
              <a:t>”</a:t>
            </a:r>
            <a:endParaRPr lang="en-IE" dirty="0">
              <a:latin typeface="+mn-lt"/>
            </a:endParaRPr>
          </a:p>
        </p:txBody>
      </p:sp>
      <p:sp>
        <p:nvSpPr>
          <p:cNvPr id="3" name="Title 2">
            <a:extLst>
              <a:ext uri="{FF2B5EF4-FFF2-40B4-BE49-F238E27FC236}">
                <a16:creationId xmlns:a16="http://schemas.microsoft.com/office/drawing/2014/main" id="{20218DCA-F3C9-E5CD-A883-3CF3F7352D7D}"/>
              </a:ext>
            </a:extLst>
          </p:cNvPr>
          <p:cNvSpPr>
            <a:spLocks noGrp="1"/>
          </p:cNvSpPr>
          <p:nvPr>
            <p:ph type="title"/>
          </p:nvPr>
        </p:nvSpPr>
        <p:spPr/>
        <p:txBody>
          <a:bodyPr/>
          <a:lstStyle/>
          <a:p>
            <a:r>
              <a:rPr lang="en-IE" dirty="0"/>
              <a:t>Parent-Child Relationship</a:t>
            </a:r>
          </a:p>
        </p:txBody>
      </p:sp>
      <p:sp>
        <p:nvSpPr>
          <p:cNvPr id="4" name="Slide Number Placeholder 3">
            <a:extLst>
              <a:ext uri="{FF2B5EF4-FFF2-40B4-BE49-F238E27FC236}">
                <a16:creationId xmlns:a16="http://schemas.microsoft.com/office/drawing/2014/main" id="{128A168C-3FBF-A96E-D456-B4825EADD33D}"/>
              </a:ext>
            </a:extLst>
          </p:cNvPr>
          <p:cNvSpPr>
            <a:spLocks noGrp="1"/>
          </p:cNvSpPr>
          <p:nvPr>
            <p:ph type="sldNum" sz="quarter" idx="12"/>
          </p:nvPr>
        </p:nvSpPr>
        <p:spPr/>
        <p:txBody>
          <a:bodyPr/>
          <a:lstStyle/>
          <a:p>
            <a:pPr>
              <a:defRPr/>
            </a:pPr>
            <a:fld id="{5BC7FEBF-A170-470C-A369-F0D066FB58E5}" type="slidenum">
              <a:rPr lang="en-US" smtClean="0"/>
              <a:pPr>
                <a:defRPr/>
              </a:pPr>
              <a:t>25</a:t>
            </a:fld>
            <a:endParaRPr lang="en-US" dirty="0"/>
          </a:p>
        </p:txBody>
      </p:sp>
      <p:graphicFrame>
        <p:nvGraphicFramePr>
          <p:cNvPr id="5" name="Table 4">
            <a:extLst>
              <a:ext uri="{FF2B5EF4-FFF2-40B4-BE49-F238E27FC236}">
                <a16:creationId xmlns:a16="http://schemas.microsoft.com/office/drawing/2014/main" id="{5300CD6C-359D-0935-B924-FA202AF65E85}"/>
              </a:ext>
            </a:extLst>
          </p:cNvPr>
          <p:cNvGraphicFramePr>
            <a:graphicFrameLocks noGrp="1"/>
          </p:cNvGraphicFramePr>
          <p:nvPr>
            <p:extLst>
              <p:ext uri="{D42A27DB-BD31-4B8C-83A1-F6EECF244321}">
                <p14:modId xmlns:p14="http://schemas.microsoft.com/office/powerpoint/2010/main" val="3729673906"/>
              </p:ext>
            </p:extLst>
          </p:nvPr>
        </p:nvGraphicFramePr>
        <p:xfrm>
          <a:off x="533400" y="2699623"/>
          <a:ext cx="8064896" cy="3779520"/>
        </p:xfrm>
        <a:graphic>
          <a:graphicData uri="http://schemas.openxmlformats.org/drawingml/2006/table">
            <a:tbl>
              <a:tblPr firstRow="1" firstCol="1" bandRow="1">
                <a:tableStyleId>{46F890A9-2807-4EBB-B81D-B2AA78EC7F39}</a:tableStyleId>
              </a:tblPr>
              <a:tblGrid>
                <a:gridCol w="3230016">
                  <a:extLst>
                    <a:ext uri="{9D8B030D-6E8A-4147-A177-3AD203B41FA5}">
                      <a16:colId xmlns:a16="http://schemas.microsoft.com/office/drawing/2014/main" val="3376216265"/>
                    </a:ext>
                  </a:extLst>
                </a:gridCol>
                <a:gridCol w="924436">
                  <a:extLst>
                    <a:ext uri="{9D8B030D-6E8A-4147-A177-3AD203B41FA5}">
                      <a16:colId xmlns:a16="http://schemas.microsoft.com/office/drawing/2014/main" val="345863264"/>
                    </a:ext>
                  </a:extLst>
                </a:gridCol>
                <a:gridCol w="820606">
                  <a:extLst>
                    <a:ext uri="{9D8B030D-6E8A-4147-A177-3AD203B41FA5}">
                      <a16:colId xmlns:a16="http://schemas.microsoft.com/office/drawing/2014/main" val="540729534"/>
                    </a:ext>
                  </a:extLst>
                </a:gridCol>
                <a:gridCol w="820606">
                  <a:extLst>
                    <a:ext uri="{9D8B030D-6E8A-4147-A177-3AD203B41FA5}">
                      <a16:colId xmlns:a16="http://schemas.microsoft.com/office/drawing/2014/main" val="1548746990"/>
                    </a:ext>
                  </a:extLst>
                </a:gridCol>
                <a:gridCol w="1085563">
                  <a:extLst>
                    <a:ext uri="{9D8B030D-6E8A-4147-A177-3AD203B41FA5}">
                      <a16:colId xmlns:a16="http://schemas.microsoft.com/office/drawing/2014/main" val="3115095562"/>
                    </a:ext>
                  </a:extLst>
                </a:gridCol>
                <a:gridCol w="1183669">
                  <a:extLst>
                    <a:ext uri="{9D8B030D-6E8A-4147-A177-3AD203B41FA5}">
                      <a16:colId xmlns:a16="http://schemas.microsoft.com/office/drawing/2014/main" val="2196642010"/>
                    </a:ext>
                  </a:extLst>
                </a:gridCol>
              </a:tblGrid>
              <a:tr h="3886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1400" b="1" i="0" dirty="0">
                        <a:solidFill>
                          <a:schemeClr val="bg1"/>
                        </a:solidFill>
                        <a:effectLst/>
                        <a:latin typeface="+mj-lt"/>
                        <a:ea typeface="Times New Roman"/>
                      </a:endParaRPr>
                    </a:p>
                  </a:txBody>
                  <a:tcPr marL="68580" marR="68580" marT="0" marB="0">
                    <a:solidFill>
                      <a:srgbClr val="006600"/>
                    </a:solidFill>
                  </a:tcPr>
                </a:tc>
                <a:tc>
                  <a:txBody>
                    <a:bodyPr/>
                    <a:lstStyle/>
                    <a:p>
                      <a:pPr algn="ctr">
                        <a:lnSpc>
                          <a:spcPct val="100000"/>
                        </a:lnSpc>
                        <a:spcAft>
                          <a:spcPts val="0"/>
                        </a:spcAft>
                      </a:pPr>
                      <a:r>
                        <a:rPr lang="en-GB" sz="1600" b="1" dirty="0">
                          <a:solidFill>
                            <a:schemeClr val="bg1"/>
                          </a:solidFill>
                          <a:effectLst/>
                        </a:rPr>
                        <a:t>M</a:t>
                      </a:r>
                      <a:r>
                        <a:rPr lang="en-GB" sz="1600" b="1" baseline="-25000" dirty="0">
                          <a:solidFill>
                            <a:schemeClr val="bg1"/>
                          </a:solidFill>
                          <a:effectLst/>
                        </a:rPr>
                        <a:t>HIGH</a:t>
                      </a:r>
                      <a:endParaRPr lang="en-IE" sz="1600" dirty="0">
                        <a:solidFill>
                          <a:schemeClr val="bg1"/>
                        </a:solidFill>
                        <a:effectLst/>
                      </a:endParaRPr>
                    </a:p>
                    <a:p>
                      <a:pPr algn="ctr">
                        <a:lnSpc>
                          <a:spcPct val="100000"/>
                        </a:lnSpc>
                        <a:spcAft>
                          <a:spcPts val="0"/>
                        </a:spcAft>
                      </a:pPr>
                      <a:r>
                        <a:rPr lang="en-GB" sz="1200" b="1" dirty="0">
                          <a:solidFill>
                            <a:schemeClr val="bg1"/>
                          </a:solidFill>
                          <a:effectLst/>
                        </a:rPr>
                        <a:t>(SD)</a:t>
                      </a:r>
                      <a:endParaRPr lang="en-IE" sz="1200" dirty="0">
                        <a:solidFill>
                          <a:schemeClr val="bg1"/>
                        </a:solidFill>
                        <a:effectLst/>
                        <a:latin typeface="+mj-lt"/>
                        <a:ea typeface="Times New Roman"/>
                      </a:endParaRPr>
                    </a:p>
                  </a:txBody>
                  <a:tcPr marL="61269" marR="61269" marT="8510" marB="0">
                    <a:solidFill>
                      <a:srgbClr val="006600"/>
                    </a:solidFill>
                  </a:tcPr>
                </a:tc>
                <a:tc>
                  <a:txBody>
                    <a:bodyPr/>
                    <a:lstStyle/>
                    <a:p>
                      <a:pPr algn="ctr">
                        <a:lnSpc>
                          <a:spcPct val="100000"/>
                        </a:lnSpc>
                        <a:spcAft>
                          <a:spcPts val="0"/>
                        </a:spcAft>
                      </a:pPr>
                      <a:r>
                        <a:rPr lang="en-GB" sz="1600" b="1" dirty="0">
                          <a:solidFill>
                            <a:schemeClr val="bg1"/>
                          </a:solidFill>
                          <a:effectLst/>
                        </a:rPr>
                        <a:t>M</a:t>
                      </a:r>
                      <a:r>
                        <a:rPr lang="en-GB" sz="1600" b="1" baseline="-25000" dirty="0">
                          <a:solidFill>
                            <a:schemeClr val="bg1"/>
                          </a:solidFill>
                          <a:effectLst/>
                        </a:rPr>
                        <a:t>LOW</a:t>
                      </a:r>
                      <a:endParaRPr lang="en-IE" sz="1600" dirty="0">
                        <a:solidFill>
                          <a:schemeClr val="bg1"/>
                        </a:solidFill>
                        <a:effectLst/>
                      </a:endParaRPr>
                    </a:p>
                    <a:p>
                      <a:pPr algn="ctr">
                        <a:lnSpc>
                          <a:spcPct val="100000"/>
                        </a:lnSpc>
                        <a:spcAft>
                          <a:spcPts val="0"/>
                        </a:spcAft>
                      </a:pPr>
                      <a:r>
                        <a:rPr lang="en-GB" sz="1200" b="1" dirty="0">
                          <a:solidFill>
                            <a:schemeClr val="bg1"/>
                          </a:solidFill>
                          <a:effectLst/>
                        </a:rPr>
                        <a:t>(SD)</a:t>
                      </a:r>
                      <a:endParaRPr lang="en-IE" sz="1200" dirty="0">
                        <a:solidFill>
                          <a:schemeClr val="bg1"/>
                        </a:solidFill>
                        <a:effectLst/>
                        <a:latin typeface="+mj-lt"/>
                        <a:ea typeface="Times New Roman"/>
                      </a:endParaRPr>
                    </a:p>
                  </a:txBody>
                  <a:tcPr marL="61269" marR="61269" marT="8510" marB="0">
                    <a:solidFill>
                      <a:srgbClr val="006600"/>
                    </a:solidFill>
                  </a:tcPr>
                </a:tc>
                <a:tc>
                  <a:txBody>
                    <a:bodyPr/>
                    <a:lstStyle/>
                    <a:p>
                      <a:pPr algn="ctr"/>
                      <a:r>
                        <a:rPr lang="en-IE" sz="1600" b="1" dirty="0">
                          <a:solidFill>
                            <a:schemeClr val="bg1"/>
                          </a:solidFill>
                        </a:rPr>
                        <a:t>Effect size</a:t>
                      </a:r>
                    </a:p>
                    <a:p>
                      <a:pPr algn="ctr"/>
                      <a:endParaRPr lang="en-IE" sz="1600" b="1" dirty="0">
                        <a:solidFill>
                          <a:schemeClr val="bg1"/>
                        </a:solidFill>
                        <a:latin typeface="+mj-lt"/>
                        <a:cs typeface="Calibri" panose="020F0502020204030204" pitchFamily="34" charset="0"/>
                      </a:endParaRPr>
                    </a:p>
                  </a:txBody>
                  <a:tcPr marL="68580" marR="68580" marT="0" marB="0">
                    <a:solidFill>
                      <a:srgbClr val="006600"/>
                    </a:solidFill>
                  </a:tcPr>
                </a:tc>
                <a:tc>
                  <a:txBody>
                    <a:bodyPr/>
                    <a:lstStyle/>
                    <a:p>
                      <a:pPr algn="ctr">
                        <a:lnSpc>
                          <a:spcPct val="100000"/>
                        </a:lnSpc>
                        <a:spcBef>
                          <a:spcPts val="0"/>
                        </a:spcBef>
                        <a:spcAft>
                          <a:spcPts val="0"/>
                        </a:spcAft>
                      </a:pPr>
                      <a:r>
                        <a:rPr lang="en-IE" sz="1600" b="1" i="1" dirty="0">
                          <a:solidFill>
                            <a:schemeClr val="bg1"/>
                          </a:solidFill>
                          <a:effectLst/>
                        </a:rPr>
                        <a:t>p</a:t>
                      </a:r>
                      <a:r>
                        <a:rPr lang="en-IE" sz="1600" b="1" dirty="0">
                          <a:solidFill>
                            <a:schemeClr val="bg1"/>
                          </a:solidFill>
                          <a:effectLst/>
                        </a:rPr>
                        <a:t> value</a:t>
                      </a:r>
                      <a:endParaRPr lang="en-IE" sz="1600" b="1" dirty="0">
                        <a:solidFill>
                          <a:schemeClr val="bg1"/>
                        </a:solidFill>
                        <a:effectLst/>
                        <a:latin typeface="+mn-lt"/>
                        <a:ea typeface="Calibri"/>
                        <a:cs typeface="Times New Roman"/>
                      </a:endParaRPr>
                    </a:p>
                  </a:txBody>
                  <a:tcPr marL="68580" marR="68580" marT="0" marB="0">
                    <a:solidFill>
                      <a:srgbClr val="006600"/>
                    </a:solidFill>
                  </a:tcPr>
                </a:tc>
                <a:tc>
                  <a:txBody>
                    <a:bodyPr/>
                    <a:lstStyle/>
                    <a:p>
                      <a:pPr algn="ctr">
                        <a:lnSpc>
                          <a:spcPct val="100000"/>
                        </a:lnSpc>
                        <a:spcBef>
                          <a:spcPts val="0"/>
                        </a:spcBef>
                        <a:spcAft>
                          <a:spcPts val="0"/>
                        </a:spcAft>
                      </a:pPr>
                      <a:r>
                        <a:rPr lang="en-IE" sz="1600" b="1" i="1" dirty="0">
                          <a:solidFill>
                            <a:schemeClr val="bg1"/>
                          </a:solidFill>
                          <a:effectLst/>
                        </a:rPr>
                        <a:t>p</a:t>
                      </a:r>
                      <a:r>
                        <a:rPr lang="en-IE" sz="1600" b="1" dirty="0">
                          <a:solidFill>
                            <a:schemeClr val="bg1"/>
                          </a:solidFill>
                          <a:effectLst/>
                        </a:rPr>
                        <a:t> value adj.</a:t>
                      </a:r>
                      <a:endParaRPr lang="en-IE" sz="1600" b="1" dirty="0">
                        <a:solidFill>
                          <a:schemeClr val="bg1"/>
                        </a:solidFill>
                        <a:effectLst/>
                        <a:latin typeface="+mn-lt"/>
                        <a:ea typeface="Calibri"/>
                        <a:cs typeface="Times New Roman"/>
                      </a:endParaRPr>
                    </a:p>
                  </a:txBody>
                  <a:tcPr marL="68580" marR="68580" marT="0" marB="0">
                    <a:solidFill>
                      <a:srgbClr val="006600"/>
                    </a:solidFill>
                  </a:tcPr>
                </a:tc>
                <a:extLst>
                  <a:ext uri="{0D108BD9-81ED-4DB2-BD59-A6C34878D82A}">
                    <a16:rowId xmlns:a16="http://schemas.microsoft.com/office/drawing/2014/main" val="1245537459"/>
                  </a:ext>
                </a:extLst>
              </a:tr>
              <a:tr h="230795">
                <a:tc>
                  <a:txBody>
                    <a:bodyPr/>
                    <a:lstStyle/>
                    <a:p>
                      <a:pPr>
                        <a:lnSpc>
                          <a:spcPct val="100000"/>
                        </a:lnSpc>
                        <a:spcAft>
                          <a:spcPts val="0"/>
                        </a:spcAft>
                      </a:pPr>
                      <a:r>
                        <a:rPr lang="en-IE" sz="1600" b="1" kern="0" dirty="0">
                          <a:solidFill>
                            <a:srgbClr val="000000"/>
                          </a:solidFill>
                          <a:effectLst/>
                        </a:rPr>
                        <a:t>Mothers</a:t>
                      </a:r>
                      <a:endParaRPr lang="en-IE" sz="1600" b="1" kern="100" dirty="0">
                        <a:effectLst/>
                        <a:latin typeface="+mn-lt"/>
                        <a:ea typeface="DengXian" panose="02010600030101010101" pitchFamily="2" charset="-122"/>
                        <a:cs typeface="Times New Roman" panose="02020603050405020304" pitchFamily="18" charset="0"/>
                      </a:endParaRPr>
                    </a:p>
                  </a:txBody>
                  <a:tcPr marL="68580" marR="68580" marT="0" marB="0"/>
                </a:tc>
                <a:tc>
                  <a:txBody>
                    <a:bodyPr/>
                    <a:lstStyle/>
                    <a:p>
                      <a:pPr algn="ctr">
                        <a:lnSpc>
                          <a:spcPct val="100000"/>
                        </a:lnSpc>
                        <a:spcAft>
                          <a:spcPts val="0"/>
                        </a:spcAft>
                      </a:pPr>
                      <a:r>
                        <a:rPr lang="en-IE" sz="1400" kern="0">
                          <a:solidFill>
                            <a:srgbClr val="000000"/>
                          </a:solidFill>
                          <a:effectLst/>
                        </a:rPr>
                        <a:t> </a:t>
                      </a:r>
                      <a:endParaRPr lang="en-IE" sz="1400" kern="100">
                        <a:effectLst/>
                        <a:latin typeface="+mn-lt"/>
                        <a:ea typeface="DengXian" panose="02010600030101010101" pitchFamily="2" charset="-122"/>
                        <a:cs typeface="Times New Roman" panose="02020603050405020304" pitchFamily="18" charset="0"/>
                      </a:endParaRPr>
                    </a:p>
                  </a:txBody>
                  <a:tcPr marL="68580" marR="68580" marT="0" marB="0"/>
                </a:tc>
                <a:tc>
                  <a:txBody>
                    <a:bodyPr/>
                    <a:lstStyle/>
                    <a:p>
                      <a:pPr algn="ctr">
                        <a:lnSpc>
                          <a:spcPct val="100000"/>
                        </a:lnSpc>
                        <a:spcAft>
                          <a:spcPts val="0"/>
                        </a:spcAft>
                      </a:pPr>
                      <a:r>
                        <a:rPr lang="en-IE" sz="1400" kern="0">
                          <a:solidFill>
                            <a:srgbClr val="000000"/>
                          </a:solidFill>
                          <a:effectLst/>
                        </a:rPr>
                        <a:t> </a:t>
                      </a:r>
                      <a:endParaRPr lang="en-IE" sz="1400" kern="100">
                        <a:effectLst/>
                        <a:latin typeface="+mn-lt"/>
                        <a:ea typeface="DengXian" panose="02010600030101010101" pitchFamily="2" charset="-122"/>
                        <a:cs typeface="Times New Roman" panose="02020603050405020304" pitchFamily="18" charset="0"/>
                      </a:endParaRPr>
                    </a:p>
                  </a:txBody>
                  <a:tcPr marL="68580" marR="68580" marT="0" marB="0"/>
                </a:tc>
                <a:tc>
                  <a:txBody>
                    <a:bodyPr/>
                    <a:lstStyle/>
                    <a:p>
                      <a:pPr algn="ctr">
                        <a:lnSpc>
                          <a:spcPct val="100000"/>
                        </a:lnSpc>
                        <a:spcAft>
                          <a:spcPts val="0"/>
                        </a:spcAft>
                      </a:pPr>
                      <a:r>
                        <a:rPr lang="en-IE" sz="1400" kern="0">
                          <a:solidFill>
                            <a:srgbClr val="000000"/>
                          </a:solidFill>
                          <a:effectLst/>
                        </a:rPr>
                        <a:t> </a:t>
                      </a:r>
                      <a:endParaRPr lang="en-IE" sz="1400" kern="100">
                        <a:effectLst/>
                        <a:latin typeface="+mn-lt"/>
                        <a:ea typeface="DengXian" panose="02010600030101010101" pitchFamily="2" charset="-122"/>
                        <a:cs typeface="Times New Roman" panose="02020603050405020304" pitchFamily="18" charset="0"/>
                      </a:endParaRPr>
                    </a:p>
                  </a:txBody>
                  <a:tcPr marL="68580" marR="68580" marT="0" marB="0"/>
                </a:tc>
                <a:tc>
                  <a:txBody>
                    <a:bodyPr/>
                    <a:lstStyle/>
                    <a:p>
                      <a:pPr algn="ctr">
                        <a:lnSpc>
                          <a:spcPct val="100000"/>
                        </a:lnSpc>
                        <a:spcAft>
                          <a:spcPts val="0"/>
                        </a:spcAft>
                      </a:pPr>
                      <a:r>
                        <a:rPr lang="en-IE" sz="1400" b="1" kern="0">
                          <a:solidFill>
                            <a:srgbClr val="000000"/>
                          </a:solidFill>
                          <a:effectLst/>
                        </a:rPr>
                        <a:t> </a:t>
                      </a:r>
                      <a:endParaRPr lang="en-IE" sz="1400" kern="100">
                        <a:effectLst/>
                        <a:latin typeface="+mn-lt"/>
                        <a:ea typeface="DengXian" panose="02010600030101010101" pitchFamily="2" charset="-122"/>
                        <a:cs typeface="Times New Roman" panose="02020603050405020304" pitchFamily="18" charset="0"/>
                      </a:endParaRPr>
                    </a:p>
                  </a:txBody>
                  <a:tcPr marL="68580" marR="68580" marT="0" marB="0"/>
                </a:tc>
                <a:tc>
                  <a:txBody>
                    <a:bodyPr/>
                    <a:lstStyle/>
                    <a:p>
                      <a:pPr algn="ctr">
                        <a:lnSpc>
                          <a:spcPct val="100000"/>
                        </a:lnSpc>
                        <a:spcAft>
                          <a:spcPts val="0"/>
                        </a:spcAft>
                      </a:pPr>
                      <a:r>
                        <a:rPr lang="en-IE" sz="1400" kern="0">
                          <a:solidFill>
                            <a:srgbClr val="000000"/>
                          </a:solidFill>
                          <a:effectLst/>
                        </a:rPr>
                        <a:t> </a:t>
                      </a:r>
                      <a:endParaRPr lang="en-IE" sz="1400" kern="100">
                        <a:effectLst/>
                        <a:latin typeface="+mn-lt"/>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997452939"/>
                  </a:ext>
                </a:extLst>
              </a:tr>
              <a:tr h="0">
                <a:tc>
                  <a:txBody>
                    <a:bodyPr/>
                    <a:lstStyle/>
                    <a:p>
                      <a:pPr>
                        <a:lnSpc>
                          <a:spcPct val="100000"/>
                        </a:lnSpc>
                        <a:spcAft>
                          <a:spcPts val="0"/>
                        </a:spcAft>
                      </a:pPr>
                      <a:r>
                        <a:rPr lang="en-IE" sz="1600" b="0" kern="0" dirty="0">
                          <a:solidFill>
                            <a:srgbClr val="000000"/>
                          </a:solidFill>
                          <a:effectLst/>
                        </a:rPr>
                        <a:t>Communication</a:t>
                      </a:r>
                      <a:endParaRPr lang="en-IE" sz="1600" b="0" kern="100" dirty="0">
                        <a:effectLst/>
                        <a:latin typeface="+mn-lt"/>
                        <a:ea typeface="DengXian" panose="02010600030101010101" pitchFamily="2" charset="-122"/>
                        <a:cs typeface="Times New Roman" panose="02020603050405020304" pitchFamily="18" charset="0"/>
                      </a:endParaRPr>
                    </a:p>
                  </a:txBody>
                  <a:tcPr marL="68580" marR="68580" marT="0" marB="0"/>
                </a:tc>
                <a:tc>
                  <a:txBody>
                    <a:bodyPr/>
                    <a:lstStyle/>
                    <a:p>
                      <a:pPr algn="ctr">
                        <a:lnSpc>
                          <a:spcPct val="100000"/>
                        </a:lnSpc>
                        <a:spcAft>
                          <a:spcPts val="0"/>
                        </a:spcAft>
                      </a:pPr>
                      <a:r>
                        <a:rPr lang="en-IE" sz="1600" kern="100" dirty="0">
                          <a:solidFill>
                            <a:srgbClr val="000000"/>
                          </a:solidFill>
                          <a:effectLst/>
                        </a:rPr>
                        <a:t>35.93</a:t>
                      </a:r>
                      <a:endParaRPr lang="en-IE" sz="1600" kern="100" dirty="0">
                        <a:effectLst/>
                      </a:endParaRPr>
                    </a:p>
                    <a:p>
                      <a:pPr algn="ctr">
                        <a:lnSpc>
                          <a:spcPct val="100000"/>
                        </a:lnSpc>
                        <a:spcAft>
                          <a:spcPts val="0"/>
                        </a:spcAft>
                      </a:pPr>
                      <a:r>
                        <a:rPr lang="en-IE" sz="1200" kern="100" dirty="0">
                          <a:solidFill>
                            <a:srgbClr val="000000"/>
                          </a:solidFill>
                          <a:effectLst/>
                        </a:rPr>
                        <a:t>(7.64)</a:t>
                      </a:r>
                      <a:endParaRPr lang="en-IE" sz="120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IE" sz="1600" kern="100" dirty="0">
                          <a:solidFill>
                            <a:srgbClr val="000000"/>
                          </a:solidFill>
                          <a:effectLst/>
                        </a:rPr>
                        <a:t>33.12</a:t>
                      </a:r>
                      <a:endParaRPr lang="en-IE" sz="1600" kern="100" dirty="0">
                        <a:effectLst/>
                      </a:endParaRPr>
                    </a:p>
                    <a:p>
                      <a:pPr algn="ctr">
                        <a:lnSpc>
                          <a:spcPct val="100000"/>
                        </a:lnSpc>
                        <a:spcAft>
                          <a:spcPts val="0"/>
                        </a:spcAft>
                      </a:pPr>
                      <a:r>
                        <a:rPr lang="en-IE" sz="1200" kern="100" dirty="0">
                          <a:solidFill>
                            <a:srgbClr val="000000"/>
                          </a:solidFill>
                          <a:effectLst/>
                        </a:rPr>
                        <a:t>(7.91)</a:t>
                      </a:r>
                      <a:endParaRPr lang="en-IE" sz="120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IE" sz="1600" kern="100" dirty="0">
                          <a:solidFill>
                            <a:srgbClr val="000000"/>
                          </a:solidFill>
                          <a:effectLst/>
                        </a:rPr>
                        <a:t>0.36</a:t>
                      </a:r>
                      <a:endParaRPr lang="en-IE" sz="160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IE" sz="1600" b="1" kern="100">
                          <a:solidFill>
                            <a:srgbClr val="000000"/>
                          </a:solidFill>
                          <a:effectLst/>
                        </a:rPr>
                        <a:t>0.058</a:t>
                      </a:r>
                      <a:endParaRPr lang="en-IE" sz="16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IE" sz="1600" kern="100">
                          <a:solidFill>
                            <a:srgbClr val="000000"/>
                          </a:solidFill>
                          <a:effectLst/>
                        </a:rPr>
                        <a:t>0.244</a:t>
                      </a:r>
                      <a:endParaRPr lang="en-IE" sz="1600" kern="10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1692448"/>
                  </a:ext>
                </a:extLst>
              </a:tr>
              <a:tr h="0">
                <a:tc>
                  <a:txBody>
                    <a:bodyPr/>
                    <a:lstStyle/>
                    <a:p>
                      <a:pPr>
                        <a:lnSpc>
                          <a:spcPct val="100000"/>
                        </a:lnSpc>
                        <a:spcAft>
                          <a:spcPts val="0"/>
                        </a:spcAft>
                      </a:pPr>
                      <a:r>
                        <a:rPr lang="en-IE" sz="1600" b="0" kern="0" dirty="0">
                          <a:solidFill>
                            <a:srgbClr val="000000"/>
                          </a:solidFill>
                          <a:effectLst/>
                        </a:rPr>
                        <a:t>Trust</a:t>
                      </a:r>
                      <a:endParaRPr lang="en-IE" sz="1600" b="0" kern="100" dirty="0">
                        <a:effectLst/>
                        <a:latin typeface="+mn-lt"/>
                        <a:ea typeface="DengXian" panose="02010600030101010101" pitchFamily="2" charset="-122"/>
                        <a:cs typeface="Times New Roman" panose="02020603050405020304" pitchFamily="18" charset="0"/>
                      </a:endParaRPr>
                    </a:p>
                  </a:txBody>
                  <a:tcPr marL="68580" marR="68580" marT="0" marB="0"/>
                </a:tc>
                <a:tc>
                  <a:txBody>
                    <a:bodyPr/>
                    <a:lstStyle/>
                    <a:p>
                      <a:pPr algn="ctr">
                        <a:lnSpc>
                          <a:spcPct val="100000"/>
                        </a:lnSpc>
                        <a:spcAft>
                          <a:spcPts val="0"/>
                        </a:spcAft>
                      </a:pPr>
                      <a:r>
                        <a:rPr lang="en-IE" sz="1600" kern="100" dirty="0">
                          <a:solidFill>
                            <a:srgbClr val="000000"/>
                          </a:solidFill>
                          <a:effectLst/>
                        </a:rPr>
                        <a:t>37.94</a:t>
                      </a:r>
                      <a:endParaRPr lang="en-IE" sz="1600" kern="100" dirty="0">
                        <a:effectLst/>
                      </a:endParaRPr>
                    </a:p>
                    <a:p>
                      <a:pPr algn="ctr">
                        <a:lnSpc>
                          <a:spcPct val="100000"/>
                        </a:lnSpc>
                        <a:spcAft>
                          <a:spcPts val="0"/>
                        </a:spcAft>
                      </a:pPr>
                      <a:r>
                        <a:rPr lang="en-IE" sz="1200" kern="100" dirty="0">
                          <a:solidFill>
                            <a:srgbClr val="000000"/>
                          </a:solidFill>
                          <a:effectLst/>
                        </a:rPr>
                        <a:t>(5.58)</a:t>
                      </a:r>
                      <a:endParaRPr lang="en-IE" sz="120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IE" sz="1600" kern="100" dirty="0">
                          <a:solidFill>
                            <a:srgbClr val="000000"/>
                          </a:solidFill>
                          <a:effectLst/>
                        </a:rPr>
                        <a:t>38.40</a:t>
                      </a:r>
                      <a:endParaRPr lang="en-IE" sz="1600" kern="100" dirty="0">
                        <a:effectLst/>
                      </a:endParaRPr>
                    </a:p>
                    <a:p>
                      <a:pPr algn="ctr">
                        <a:lnSpc>
                          <a:spcPct val="100000"/>
                        </a:lnSpc>
                        <a:spcAft>
                          <a:spcPts val="0"/>
                        </a:spcAft>
                      </a:pPr>
                      <a:r>
                        <a:rPr lang="en-IE" sz="1200" kern="100" dirty="0">
                          <a:solidFill>
                            <a:srgbClr val="000000"/>
                          </a:solidFill>
                          <a:effectLst/>
                        </a:rPr>
                        <a:t>(7.15)</a:t>
                      </a:r>
                      <a:endParaRPr lang="en-IE" sz="120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IE" sz="1600" kern="100" dirty="0">
                          <a:solidFill>
                            <a:srgbClr val="000000"/>
                          </a:solidFill>
                          <a:effectLst/>
                        </a:rPr>
                        <a:t>-0.07</a:t>
                      </a:r>
                      <a:endParaRPr lang="en-IE" sz="160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IE" sz="1600" kern="100">
                          <a:solidFill>
                            <a:srgbClr val="000000"/>
                          </a:solidFill>
                          <a:effectLst/>
                        </a:rPr>
                        <a:t>0.690</a:t>
                      </a:r>
                      <a:endParaRPr lang="en-IE" sz="16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IE" sz="1600" kern="100">
                          <a:solidFill>
                            <a:srgbClr val="000000"/>
                          </a:solidFill>
                          <a:effectLst/>
                        </a:rPr>
                        <a:t>0.690</a:t>
                      </a:r>
                      <a:endParaRPr lang="en-IE" sz="1600" kern="10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0661159"/>
                  </a:ext>
                </a:extLst>
              </a:tr>
              <a:tr h="147347">
                <a:tc>
                  <a:txBody>
                    <a:bodyPr/>
                    <a:lstStyle/>
                    <a:p>
                      <a:pPr>
                        <a:lnSpc>
                          <a:spcPct val="100000"/>
                        </a:lnSpc>
                        <a:spcAft>
                          <a:spcPts val="0"/>
                        </a:spcAft>
                      </a:pPr>
                      <a:r>
                        <a:rPr lang="en-IE" sz="1600" b="0" kern="0" dirty="0">
                          <a:solidFill>
                            <a:srgbClr val="000000"/>
                          </a:solidFill>
                          <a:effectLst/>
                        </a:rPr>
                        <a:t>Alienation </a:t>
                      </a:r>
                      <a:endParaRPr lang="en-IE" sz="1600" b="0" kern="100" dirty="0">
                        <a:effectLst/>
                        <a:latin typeface="+mn-lt"/>
                        <a:ea typeface="DengXian" panose="02010600030101010101" pitchFamily="2" charset="-122"/>
                        <a:cs typeface="Times New Roman" panose="02020603050405020304" pitchFamily="18" charset="0"/>
                      </a:endParaRPr>
                    </a:p>
                  </a:txBody>
                  <a:tcPr marL="68580" marR="68580" marT="0" marB="0"/>
                </a:tc>
                <a:tc>
                  <a:txBody>
                    <a:bodyPr/>
                    <a:lstStyle/>
                    <a:p>
                      <a:pPr algn="ctr">
                        <a:lnSpc>
                          <a:spcPct val="100000"/>
                        </a:lnSpc>
                        <a:spcAft>
                          <a:spcPts val="0"/>
                        </a:spcAft>
                      </a:pPr>
                      <a:r>
                        <a:rPr lang="en-IE" sz="1600" kern="100" dirty="0">
                          <a:solidFill>
                            <a:srgbClr val="000000"/>
                          </a:solidFill>
                          <a:effectLst/>
                        </a:rPr>
                        <a:t>12.59</a:t>
                      </a:r>
                      <a:endParaRPr lang="en-IE" sz="1600" kern="100" dirty="0">
                        <a:effectLst/>
                      </a:endParaRPr>
                    </a:p>
                    <a:p>
                      <a:pPr algn="ctr">
                        <a:lnSpc>
                          <a:spcPct val="100000"/>
                        </a:lnSpc>
                        <a:spcAft>
                          <a:spcPts val="0"/>
                        </a:spcAft>
                      </a:pPr>
                      <a:r>
                        <a:rPr lang="en-IE" sz="1200" kern="100" dirty="0">
                          <a:solidFill>
                            <a:srgbClr val="000000"/>
                          </a:solidFill>
                          <a:effectLst/>
                        </a:rPr>
                        <a:t>(5.05)</a:t>
                      </a:r>
                      <a:endParaRPr lang="en-IE" sz="120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IE" sz="1600" kern="100" dirty="0">
                          <a:solidFill>
                            <a:srgbClr val="000000"/>
                          </a:solidFill>
                          <a:effectLst/>
                        </a:rPr>
                        <a:t>13.77</a:t>
                      </a:r>
                      <a:endParaRPr lang="en-IE" sz="1600" kern="100" dirty="0">
                        <a:effectLst/>
                      </a:endParaRPr>
                    </a:p>
                    <a:p>
                      <a:pPr algn="ctr">
                        <a:lnSpc>
                          <a:spcPct val="100000"/>
                        </a:lnSpc>
                        <a:spcAft>
                          <a:spcPts val="0"/>
                        </a:spcAft>
                      </a:pPr>
                      <a:r>
                        <a:rPr lang="en-IE" sz="1200" kern="100" dirty="0">
                          <a:solidFill>
                            <a:srgbClr val="000000"/>
                          </a:solidFill>
                          <a:effectLst/>
                        </a:rPr>
                        <a:t>(4.86)</a:t>
                      </a:r>
                      <a:endParaRPr lang="en-IE" sz="120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IE" sz="1600" kern="100" dirty="0">
                          <a:solidFill>
                            <a:srgbClr val="000000"/>
                          </a:solidFill>
                          <a:effectLst/>
                        </a:rPr>
                        <a:t>0.24</a:t>
                      </a:r>
                      <a:endParaRPr lang="en-IE" sz="160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IE" sz="1600" kern="100" dirty="0">
                          <a:solidFill>
                            <a:srgbClr val="000000"/>
                          </a:solidFill>
                          <a:effectLst/>
                        </a:rPr>
                        <a:t>0.211</a:t>
                      </a:r>
                      <a:endParaRPr lang="en-IE" sz="160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IE" sz="1600" kern="100">
                          <a:solidFill>
                            <a:srgbClr val="000000"/>
                          </a:solidFill>
                          <a:effectLst/>
                        </a:rPr>
                        <a:t>0.410</a:t>
                      </a:r>
                      <a:endParaRPr lang="en-IE" sz="1600" kern="10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0044426"/>
                  </a:ext>
                </a:extLst>
              </a:tr>
              <a:tr h="191539">
                <a:tc>
                  <a:txBody>
                    <a:bodyPr/>
                    <a:lstStyle/>
                    <a:p>
                      <a:pPr>
                        <a:lnSpc>
                          <a:spcPct val="100000"/>
                        </a:lnSpc>
                        <a:spcAft>
                          <a:spcPts val="0"/>
                        </a:spcAft>
                      </a:pPr>
                      <a:r>
                        <a:rPr lang="en-IE" sz="1600" b="1" kern="0" dirty="0">
                          <a:solidFill>
                            <a:srgbClr val="000000"/>
                          </a:solidFill>
                          <a:effectLst/>
                        </a:rPr>
                        <a:t>Fathers</a:t>
                      </a:r>
                      <a:endParaRPr lang="en-IE" sz="1600" b="1" kern="100" dirty="0">
                        <a:effectLst/>
                        <a:latin typeface="+mn-lt"/>
                        <a:ea typeface="DengXian" panose="02010600030101010101" pitchFamily="2" charset="-122"/>
                        <a:cs typeface="Times New Roman" panose="02020603050405020304" pitchFamily="18" charset="0"/>
                      </a:endParaRPr>
                    </a:p>
                  </a:txBody>
                  <a:tcPr marL="68580" marR="68580" marT="0" marB="0"/>
                </a:tc>
                <a:tc>
                  <a:txBody>
                    <a:bodyPr/>
                    <a:lstStyle/>
                    <a:p>
                      <a:pPr>
                        <a:lnSpc>
                          <a:spcPct val="100000"/>
                        </a:lnSpc>
                        <a:spcAft>
                          <a:spcPts val="0"/>
                        </a:spcAft>
                      </a:pPr>
                      <a:endParaRPr lang="en-IE" sz="1600" kern="100" dirty="0">
                        <a:effectLst/>
                        <a:latin typeface="+mn-lt"/>
                      </a:endParaRPr>
                    </a:p>
                  </a:txBody>
                  <a:tcPr marL="68580" marR="68580" marT="0" marB="0"/>
                </a:tc>
                <a:tc>
                  <a:txBody>
                    <a:bodyPr/>
                    <a:lstStyle/>
                    <a:p>
                      <a:pPr>
                        <a:lnSpc>
                          <a:spcPct val="100000"/>
                        </a:lnSpc>
                        <a:spcAft>
                          <a:spcPts val="0"/>
                        </a:spcAft>
                      </a:pPr>
                      <a:endParaRPr lang="en-IE" sz="1600" kern="100">
                        <a:effectLst/>
                        <a:latin typeface="+mn-lt"/>
                      </a:endParaRPr>
                    </a:p>
                  </a:txBody>
                  <a:tcPr marL="68580" marR="68580" marT="0" marB="0"/>
                </a:tc>
                <a:tc>
                  <a:txBody>
                    <a:bodyPr/>
                    <a:lstStyle/>
                    <a:p>
                      <a:pPr algn="ctr">
                        <a:lnSpc>
                          <a:spcPct val="100000"/>
                        </a:lnSpc>
                        <a:spcAft>
                          <a:spcPts val="0"/>
                        </a:spcAft>
                      </a:pPr>
                      <a:r>
                        <a:rPr lang="en-IE" sz="1600" kern="100">
                          <a:effectLst/>
                        </a:rPr>
                        <a:t> </a:t>
                      </a:r>
                      <a:endParaRPr lang="en-IE" sz="16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0000"/>
                        </a:lnSpc>
                        <a:spcAft>
                          <a:spcPts val="0"/>
                        </a:spcAft>
                      </a:pPr>
                      <a:endParaRPr lang="en-IE" sz="1600" kern="100" dirty="0">
                        <a:effectLst/>
                        <a:latin typeface="+mn-lt"/>
                      </a:endParaRPr>
                    </a:p>
                  </a:txBody>
                  <a:tcPr marL="68580" marR="68580" marT="0" marB="0"/>
                </a:tc>
                <a:tc>
                  <a:txBody>
                    <a:bodyPr/>
                    <a:lstStyle/>
                    <a:p>
                      <a:pPr>
                        <a:lnSpc>
                          <a:spcPct val="100000"/>
                        </a:lnSpc>
                        <a:spcAft>
                          <a:spcPts val="0"/>
                        </a:spcAft>
                      </a:pPr>
                      <a:endParaRPr lang="en-IE" sz="1600" kern="100">
                        <a:effectLst/>
                        <a:latin typeface="+mn-lt"/>
                      </a:endParaRPr>
                    </a:p>
                  </a:txBody>
                  <a:tcPr marL="68580" marR="68580" marT="0" marB="0"/>
                </a:tc>
                <a:extLst>
                  <a:ext uri="{0D108BD9-81ED-4DB2-BD59-A6C34878D82A}">
                    <a16:rowId xmlns:a16="http://schemas.microsoft.com/office/drawing/2014/main" val="2230243962"/>
                  </a:ext>
                </a:extLst>
              </a:tr>
              <a:tr h="0">
                <a:tc>
                  <a:txBody>
                    <a:bodyPr/>
                    <a:lstStyle/>
                    <a:p>
                      <a:pPr>
                        <a:lnSpc>
                          <a:spcPct val="100000"/>
                        </a:lnSpc>
                        <a:spcAft>
                          <a:spcPts val="0"/>
                        </a:spcAft>
                      </a:pPr>
                      <a:r>
                        <a:rPr lang="en-IE" sz="1600" b="0" kern="0" dirty="0">
                          <a:solidFill>
                            <a:srgbClr val="000000"/>
                          </a:solidFill>
                          <a:effectLst/>
                        </a:rPr>
                        <a:t>Communication</a:t>
                      </a:r>
                      <a:endParaRPr lang="en-IE" sz="1600" b="0" kern="100" dirty="0">
                        <a:effectLst/>
                        <a:latin typeface="+mn-lt"/>
                        <a:ea typeface="DengXian" panose="02010600030101010101" pitchFamily="2" charset="-122"/>
                        <a:cs typeface="Times New Roman" panose="02020603050405020304" pitchFamily="18" charset="0"/>
                      </a:endParaRPr>
                    </a:p>
                  </a:txBody>
                  <a:tcPr marL="68580" marR="68580" marT="0" marB="0"/>
                </a:tc>
                <a:tc>
                  <a:txBody>
                    <a:bodyPr/>
                    <a:lstStyle/>
                    <a:p>
                      <a:pPr algn="ctr">
                        <a:lnSpc>
                          <a:spcPct val="100000"/>
                        </a:lnSpc>
                        <a:spcAft>
                          <a:spcPts val="0"/>
                        </a:spcAft>
                      </a:pPr>
                      <a:r>
                        <a:rPr lang="en-IE" sz="1600" kern="100" dirty="0">
                          <a:solidFill>
                            <a:srgbClr val="000000"/>
                          </a:solidFill>
                          <a:effectLst/>
                        </a:rPr>
                        <a:t>31.17</a:t>
                      </a:r>
                      <a:endParaRPr lang="en-IE" sz="1600" kern="100" dirty="0">
                        <a:effectLst/>
                      </a:endParaRPr>
                    </a:p>
                    <a:p>
                      <a:pPr algn="ctr">
                        <a:lnSpc>
                          <a:spcPct val="100000"/>
                        </a:lnSpc>
                        <a:spcAft>
                          <a:spcPts val="0"/>
                        </a:spcAft>
                      </a:pPr>
                      <a:r>
                        <a:rPr lang="en-IE" sz="1200" kern="100" dirty="0">
                          <a:solidFill>
                            <a:srgbClr val="000000"/>
                          </a:solidFill>
                          <a:effectLst/>
                        </a:rPr>
                        <a:t>(9.11)</a:t>
                      </a:r>
                      <a:endParaRPr lang="en-IE" sz="120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IE" sz="1600" kern="100" dirty="0">
                          <a:solidFill>
                            <a:srgbClr val="000000"/>
                          </a:solidFill>
                          <a:effectLst/>
                        </a:rPr>
                        <a:t>28.49</a:t>
                      </a:r>
                      <a:endParaRPr lang="en-IE" sz="1600" kern="100" dirty="0">
                        <a:effectLst/>
                      </a:endParaRPr>
                    </a:p>
                    <a:p>
                      <a:pPr algn="ctr">
                        <a:lnSpc>
                          <a:spcPct val="100000"/>
                        </a:lnSpc>
                        <a:spcAft>
                          <a:spcPts val="0"/>
                        </a:spcAft>
                      </a:pPr>
                      <a:r>
                        <a:rPr lang="en-IE" sz="1200" kern="100" dirty="0">
                          <a:solidFill>
                            <a:srgbClr val="000000"/>
                          </a:solidFill>
                          <a:effectLst/>
                        </a:rPr>
                        <a:t>(10.78)</a:t>
                      </a:r>
                      <a:endParaRPr lang="en-IE" sz="120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IE" sz="1600" kern="100" dirty="0">
                          <a:solidFill>
                            <a:srgbClr val="000000"/>
                          </a:solidFill>
                          <a:effectLst/>
                        </a:rPr>
                        <a:t>0.27</a:t>
                      </a:r>
                      <a:endParaRPr lang="en-IE" sz="160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IE" sz="1600" kern="100" dirty="0">
                          <a:solidFill>
                            <a:srgbClr val="000000"/>
                          </a:solidFill>
                          <a:effectLst/>
                        </a:rPr>
                        <a:t>0.142</a:t>
                      </a:r>
                      <a:endParaRPr lang="en-IE" sz="160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IE" sz="1600" kern="100">
                          <a:solidFill>
                            <a:srgbClr val="000000"/>
                          </a:solidFill>
                          <a:effectLst/>
                        </a:rPr>
                        <a:t>0.392</a:t>
                      </a:r>
                      <a:endParaRPr lang="en-IE" sz="1600" kern="10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9284907"/>
                  </a:ext>
                </a:extLst>
              </a:tr>
              <a:tr h="0">
                <a:tc>
                  <a:txBody>
                    <a:bodyPr/>
                    <a:lstStyle/>
                    <a:p>
                      <a:pPr>
                        <a:lnSpc>
                          <a:spcPct val="100000"/>
                        </a:lnSpc>
                        <a:spcAft>
                          <a:spcPts val="0"/>
                        </a:spcAft>
                      </a:pPr>
                      <a:r>
                        <a:rPr lang="en-IE" sz="1600" b="0" kern="0" dirty="0">
                          <a:solidFill>
                            <a:srgbClr val="000000"/>
                          </a:solidFill>
                          <a:effectLst/>
                        </a:rPr>
                        <a:t>Trust</a:t>
                      </a:r>
                      <a:endParaRPr lang="en-IE" sz="1600" b="0" kern="100" dirty="0">
                        <a:effectLst/>
                        <a:latin typeface="+mn-lt"/>
                        <a:ea typeface="DengXian" panose="02010600030101010101" pitchFamily="2" charset="-122"/>
                        <a:cs typeface="Times New Roman" panose="02020603050405020304" pitchFamily="18" charset="0"/>
                      </a:endParaRPr>
                    </a:p>
                  </a:txBody>
                  <a:tcPr marL="68580" marR="68580" marT="0" marB="0"/>
                </a:tc>
                <a:tc>
                  <a:txBody>
                    <a:bodyPr/>
                    <a:lstStyle/>
                    <a:p>
                      <a:pPr algn="ctr">
                        <a:lnSpc>
                          <a:spcPct val="100000"/>
                        </a:lnSpc>
                        <a:spcAft>
                          <a:spcPts val="0"/>
                        </a:spcAft>
                      </a:pPr>
                      <a:r>
                        <a:rPr lang="en-IE" sz="1600" kern="100" dirty="0">
                          <a:solidFill>
                            <a:srgbClr val="000000"/>
                          </a:solidFill>
                          <a:effectLst/>
                        </a:rPr>
                        <a:t>37.10</a:t>
                      </a:r>
                      <a:endParaRPr lang="en-IE" sz="1600" kern="100" dirty="0">
                        <a:effectLst/>
                      </a:endParaRPr>
                    </a:p>
                    <a:p>
                      <a:pPr algn="ctr">
                        <a:lnSpc>
                          <a:spcPct val="100000"/>
                        </a:lnSpc>
                        <a:spcAft>
                          <a:spcPts val="0"/>
                        </a:spcAft>
                      </a:pPr>
                      <a:r>
                        <a:rPr lang="en-IE" sz="1200" kern="100" dirty="0">
                          <a:solidFill>
                            <a:srgbClr val="000000"/>
                          </a:solidFill>
                          <a:effectLst/>
                        </a:rPr>
                        <a:t>(7.64)</a:t>
                      </a:r>
                      <a:endParaRPr lang="en-IE" sz="120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IE" sz="1600" kern="100" dirty="0">
                          <a:solidFill>
                            <a:srgbClr val="000000"/>
                          </a:solidFill>
                          <a:effectLst/>
                        </a:rPr>
                        <a:t>32.85</a:t>
                      </a:r>
                      <a:endParaRPr lang="en-IE" sz="1600" kern="100" dirty="0">
                        <a:effectLst/>
                      </a:endParaRPr>
                    </a:p>
                    <a:p>
                      <a:pPr algn="ctr">
                        <a:lnSpc>
                          <a:spcPct val="100000"/>
                        </a:lnSpc>
                        <a:spcAft>
                          <a:spcPts val="0"/>
                        </a:spcAft>
                      </a:pPr>
                      <a:r>
                        <a:rPr lang="en-IE" sz="1200" kern="100" dirty="0">
                          <a:solidFill>
                            <a:srgbClr val="000000"/>
                          </a:solidFill>
                          <a:effectLst/>
                        </a:rPr>
                        <a:t>(11.09)</a:t>
                      </a:r>
                      <a:endParaRPr lang="en-IE" sz="120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IE" sz="1600" kern="100" dirty="0">
                          <a:solidFill>
                            <a:srgbClr val="000000"/>
                          </a:solidFill>
                          <a:effectLst/>
                        </a:rPr>
                        <a:t>0.45</a:t>
                      </a:r>
                      <a:endParaRPr lang="en-IE" sz="160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IE" sz="1600" b="1" kern="100" dirty="0">
                          <a:solidFill>
                            <a:srgbClr val="000000"/>
                          </a:solidFill>
                          <a:effectLst/>
                        </a:rPr>
                        <a:t>0.029</a:t>
                      </a:r>
                      <a:endParaRPr lang="en-IE" sz="160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IE" sz="1600" kern="100" dirty="0">
                          <a:solidFill>
                            <a:srgbClr val="000000"/>
                          </a:solidFill>
                          <a:effectLst/>
                        </a:rPr>
                        <a:t>0.150</a:t>
                      </a:r>
                      <a:endParaRPr lang="en-IE" sz="160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68033120"/>
                  </a:ext>
                </a:extLst>
              </a:tr>
              <a:tr h="252107">
                <a:tc>
                  <a:txBody>
                    <a:bodyPr/>
                    <a:lstStyle/>
                    <a:p>
                      <a:pPr>
                        <a:lnSpc>
                          <a:spcPct val="100000"/>
                        </a:lnSpc>
                        <a:spcAft>
                          <a:spcPts val="0"/>
                        </a:spcAft>
                      </a:pPr>
                      <a:r>
                        <a:rPr lang="en-IE" sz="1600" b="0" kern="0" dirty="0">
                          <a:solidFill>
                            <a:srgbClr val="000000"/>
                          </a:solidFill>
                          <a:effectLst/>
                        </a:rPr>
                        <a:t>Alienation </a:t>
                      </a:r>
                      <a:endParaRPr lang="en-IE" sz="1600" b="0" kern="100" dirty="0">
                        <a:effectLst/>
                        <a:latin typeface="+mn-lt"/>
                        <a:ea typeface="DengXian" panose="02010600030101010101" pitchFamily="2" charset="-122"/>
                        <a:cs typeface="Times New Roman" panose="02020603050405020304" pitchFamily="18" charset="0"/>
                      </a:endParaRPr>
                    </a:p>
                  </a:txBody>
                  <a:tcPr marL="68580" marR="68580" marT="0" marB="0"/>
                </a:tc>
                <a:tc>
                  <a:txBody>
                    <a:bodyPr/>
                    <a:lstStyle/>
                    <a:p>
                      <a:pPr algn="ctr">
                        <a:lnSpc>
                          <a:spcPct val="100000"/>
                        </a:lnSpc>
                        <a:spcAft>
                          <a:spcPts val="0"/>
                        </a:spcAft>
                      </a:pPr>
                      <a:r>
                        <a:rPr lang="en-IE" sz="1600" kern="100" dirty="0">
                          <a:solidFill>
                            <a:srgbClr val="000000"/>
                          </a:solidFill>
                          <a:effectLst/>
                        </a:rPr>
                        <a:t>12.51</a:t>
                      </a:r>
                      <a:endParaRPr lang="en-IE" sz="1600" kern="100" dirty="0">
                        <a:effectLst/>
                      </a:endParaRPr>
                    </a:p>
                    <a:p>
                      <a:pPr algn="ctr">
                        <a:lnSpc>
                          <a:spcPct val="100000"/>
                        </a:lnSpc>
                        <a:spcAft>
                          <a:spcPts val="0"/>
                        </a:spcAft>
                      </a:pPr>
                      <a:r>
                        <a:rPr lang="en-IE" sz="1200" kern="100" dirty="0">
                          <a:solidFill>
                            <a:srgbClr val="000000"/>
                          </a:solidFill>
                          <a:effectLst/>
                        </a:rPr>
                        <a:t>(5.53)</a:t>
                      </a:r>
                      <a:endParaRPr lang="en-IE" sz="120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IE" sz="1600" kern="100" dirty="0">
                          <a:solidFill>
                            <a:srgbClr val="000000"/>
                          </a:solidFill>
                          <a:effectLst/>
                        </a:rPr>
                        <a:t>13.76</a:t>
                      </a:r>
                      <a:endParaRPr lang="en-IE" sz="1600" kern="100" dirty="0">
                        <a:effectLst/>
                      </a:endParaRPr>
                    </a:p>
                    <a:p>
                      <a:pPr algn="ctr">
                        <a:lnSpc>
                          <a:spcPct val="100000"/>
                        </a:lnSpc>
                        <a:spcAft>
                          <a:spcPts val="0"/>
                        </a:spcAft>
                      </a:pPr>
                      <a:r>
                        <a:rPr lang="en-IE" sz="1200" kern="100" dirty="0">
                          <a:solidFill>
                            <a:srgbClr val="000000"/>
                          </a:solidFill>
                          <a:effectLst/>
                        </a:rPr>
                        <a:t>(6.26)</a:t>
                      </a:r>
                      <a:endParaRPr lang="en-IE" sz="120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IE" sz="1600" kern="100">
                          <a:solidFill>
                            <a:srgbClr val="000000"/>
                          </a:solidFill>
                          <a:effectLst/>
                        </a:rPr>
                        <a:t>0.21</a:t>
                      </a:r>
                      <a:endParaRPr lang="en-IE" sz="16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IE" sz="1600" kern="100" dirty="0">
                          <a:solidFill>
                            <a:srgbClr val="000000"/>
                          </a:solidFill>
                          <a:effectLst/>
                        </a:rPr>
                        <a:t>0.313</a:t>
                      </a:r>
                      <a:endParaRPr lang="en-IE" sz="160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IE" sz="1600" kern="100" dirty="0">
                          <a:solidFill>
                            <a:srgbClr val="000000"/>
                          </a:solidFill>
                          <a:effectLst/>
                        </a:rPr>
                        <a:t>0.429</a:t>
                      </a:r>
                      <a:endParaRPr lang="en-IE" sz="160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73655630"/>
                  </a:ext>
                </a:extLst>
              </a:tr>
            </a:tbl>
          </a:graphicData>
        </a:graphic>
      </p:graphicFrame>
    </p:spTree>
    <p:extLst>
      <p:ext uri="{BB962C8B-B14F-4D97-AF65-F5344CB8AC3E}">
        <p14:creationId xmlns:p14="http://schemas.microsoft.com/office/powerpoint/2010/main" val="26168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09DA03-F459-AC49-6D5B-B96E8C9CE2AE}"/>
              </a:ext>
            </a:extLst>
          </p:cNvPr>
          <p:cNvSpPr>
            <a:spLocks noGrp="1"/>
          </p:cNvSpPr>
          <p:nvPr>
            <p:ph type="title"/>
          </p:nvPr>
        </p:nvSpPr>
        <p:spPr/>
        <p:txBody>
          <a:bodyPr/>
          <a:lstStyle/>
          <a:p>
            <a:r>
              <a:rPr lang="en-IE" dirty="0"/>
              <a:t>Parent-Child Relationship</a:t>
            </a:r>
          </a:p>
        </p:txBody>
      </p:sp>
      <p:sp>
        <p:nvSpPr>
          <p:cNvPr id="4" name="Slide Number Placeholder 3">
            <a:extLst>
              <a:ext uri="{FF2B5EF4-FFF2-40B4-BE49-F238E27FC236}">
                <a16:creationId xmlns:a16="http://schemas.microsoft.com/office/drawing/2014/main" id="{60BA805B-F96F-DF92-1D62-9D85F79E9BAA}"/>
              </a:ext>
            </a:extLst>
          </p:cNvPr>
          <p:cNvSpPr>
            <a:spLocks noGrp="1"/>
          </p:cNvSpPr>
          <p:nvPr>
            <p:ph type="sldNum" sz="quarter" idx="12"/>
          </p:nvPr>
        </p:nvSpPr>
        <p:spPr/>
        <p:txBody>
          <a:bodyPr/>
          <a:lstStyle/>
          <a:p>
            <a:pPr>
              <a:defRPr/>
            </a:pPr>
            <a:fld id="{5BC7FEBF-A170-470C-A369-F0D066FB58E5}" type="slidenum">
              <a:rPr lang="en-US" smtClean="0"/>
              <a:pPr>
                <a:defRPr/>
              </a:pPr>
              <a:t>26</a:t>
            </a:fld>
            <a:endParaRPr lang="en-US" dirty="0"/>
          </a:p>
        </p:txBody>
      </p:sp>
      <p:graphicFrame>
        <p:nvGraphicFramePr>
          <p:cNvPr id="5" name="Chart 4">
            <a:extLst>
              <a:ext uri="{FF2B5EF4-FFF2-40B4-BE49-F238E27FC236}">
                <a16:creationId xmlns:a16="http://schemas.microsoft.com/office/drawing/2014/main" id="{625923AA-BEE9-87BC-5361-A16EC571227F}"/>
              </a:ext>
            </a:extLst>
          </p:cNvPr>
          <p:cNvGraphicFramePr/>
          <p:nvPr>
            <p:extLst>
              <p:ext uri="{D42A27DB-BD31-4B8C-83A1-F6EECF244321}">
                <p14:modId xmlns:p14="http://schemas.microsoft.com/office/powerpoint/2010/main" val="2682413487"/>
              </p:ext>
            </p:extLst>
          </p:nvPr>
        </p:nvGraphicFramePr>
        <p:xfrm>
          <a:off x="1043608" y="1788847"/>
          <a:ext cx="7056784" cy="4592481"/>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16">
            <a:extLst>
              <a:ext uri="{FF2B5EF4-FFF2-40B4-BE49-F238E27FC236}">
                <a16:creationId xmlns:a16="http://schemas.microsoft.com/office/drawing/2014/main" id="{E2BA12BF-F22C-150F-8E43-0AD4A574D599}"/>
              </a:ext>
            </a:extLst>
          </p:cNvPr>
          <p:cNvSpPr>
            <a:spLocks noChangeArrowheads="1"/>
          </p:cNvSpPr>
          <p:nvPr/>
        </p:nvSpPr>
        <p:spPr bwMode="auto">
          <a:xfrm>
            <a:off x="2555776" y="2438143"/>
            <a:ext cx="58071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IE" altLang="en-US" sz="1600" b="1" i="0" u="none" strike="noStrike" cap="none" normalizeH="0" baseline="0" dirty="0">
              <a:ln>
                <a:noFill/>
              </a:ln>
              <a:solidFill>
                <a:srgbClr val="FFFFFF"/>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IE" altLang="en-US" sz="1600" b="1" i="0" u="none" strike="noStrike" cap="none" normalizeH="0" baseline="0" dirty="0">
                <a:ln>
                  <a:noFill/>
                </a:ln>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75%</a:t>
            </a:r>
            <a:endParaRPr kumimoji="0" lang="en-IE" altLang="en-US" sz="1600" b="0" i="0" u="none" strike="noStrike" cap="none" normalizeH="0" baseline="0" dirty="0">
              <a:ln>
                <a:noFill/>
              </a:ln>
              <a:solidFill>
                <a:schemeClr val="tx1"/>
              </a:solidFill>
              <a:effectLst/>
              <a:latin typeface="Arial" panose="020B0604020202020204" pitchFamily="34" charset="0"/>
            </a:endParaRPr>
          </a:p>
        </p:txBody>
      </p:sp>
      <p:sp>
        <p:nvSpPr>
          <p:cNvPr id="7" name="Rectangle 2">
            <a:extLst>
              <a:ext uri="{FF2B5EF4-FFF2-40B4-BE49-F238E27FC236}">
                <a16:creationId xmlns:a16="http://schemas.microsoft.com/office/drawing/2014/main" id="{57D80CF5-026D-1238-9AE4-59EAF0A0E10D}"/>
              </a:ext>
            </a:extLst>
          </p:cNvPr>
          <p:cNvSpPr>
            <a:spLocks noChangeArrowheads="1"/>
          </p:cNvSpPr>
          <p:nvPr/>
        </p:nvSpPr>
        <p:spPr bwMode="auto">
          <a:xfrm>
            <a:off x="3491880" y="3805984"/>
            <a:ext cx="576064"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IE" altLang="en-US" sz="1600" b="1" i="0" u="none" strike="noStrike" cap="none" normalizeH="0" baseline="0" dirty="0">
              <a:ln>
                <a:noFill/>
              </a:ln>
              <a:solidFill>
                <a:srgbClr val="FFFFFF"/>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IE" altLang="en-US" sz="1600" b="1" i="0" u="none" strike="noStrike" cap="none" normalizeH="0" baseline="0" dirty="0">
                <a:ln>
                  <a:noFill/>
                </a:ln>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42%</a:t>
            </a:r>
            <a:endParaRPr kumimoji="0" lang="en-IE" altLang="en-US" sz="16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19C33FD8-F907-9506-DFEE-6282DBC07E01}"/>
              </a:ext>
            </a:extLst>
          </p:cNvPr>
          <p:cNvSpPr>
            <a:spLocks noChangeArrowheads="1"/>
          </p:cNvSpPr>
          <p:nvPr/>
        </p:nvSpPr>
        <p:spPr bwMode="auto">
          <a:xfrm>
            <a:off x="4639866" y="3492524"/>
            <a:ext cx="50482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IE" altLang="en-US" sz="1100" b="1" i="0" u="none" strike="noStrike" cap="none" normalizeH="0" baseline="0">
              <a:ln>
                <a:noFill/>
              </a:ln>
              <a:solidFill>
                <a:srgbClr val="FFFFFF"/>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IE" altLang="en-US" sz="1100" b="1" i="0" u="none" strike="noStrike" cap="none" normalizeH="0" baseline="0">
                <a:ln>
                  <a:noFill/>
                </a:ln>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63%</a:t>
            </a:r>
            <a:endParaRPr kumimoji="0" lang="en-IE" altLang="en-US" sz="1800" b="0" i="0" u="none" strike="noStrike" cap="none" normalizeH="0" baseline="0">
              <a:ln>
                <a:noFill/>
              </a:ln>
              <a:solidFill>
                <a:schemeClr val="tx1"/>
              </a:solidFill>
              <a:effectLst/>
              <a:latin typeface="Arial" panose="020B0604020202020204" pitchFamily="34" charset="0"/>
            </a:endParaRPr>
          </a:p>
        </p:txBody>
      </p:sp>
      <p:sp>
        <p:nvSpPr>
          <p:cNvPr id="9" name="Rectangle 5">
            <a:extLst>
              <a:ext uri="{FF2B5EF4-FFF2-40B4-BE49-F238E27FC236}">
                <a16:creationId xmlns:a16="http://schemas.microsoft.com/office/drawing/2014/main" id="{3B695DAC-BBE0-8083-F75A-960D1B1D4158}"/>
              </a:ext>
            </a:extLst>
          </p:cNvPr>
          <p:cNvSpPr>
            <a:spLocks noChangeArrowheads="1"/>
          </p:cNvSpPr>
          <p:nvPr/>
        </p:nvSpPr>
        <p:spPr bwMode="auto">
          <a:xfrm>
            <a:off x="5698964" y="3081934"/>
            <a:ext cx="58071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IE" altLang="en-US" sz="1600" b="1" dirty="0">
                <a:solidFill>
                  <a:srgbClr val="FFFFFF"/>
                </a:solidFill>
                <a:latin typeface="Calibri" panose="020F0502020204030204" pitchFamily="34" charset="0"/>
                <a:ea typeface="Times New Roman" panose="02020603050405020304" pitchFamily="18" charset="0"/>
                <a:cs typeface="Calibri" panose="020F0502020204030204" pitchFamily="34" charset="0"/>
              </a:rPr>
              <a:t>63</a:t>
            </a:r>
            <a:r>
              <a:rPr kumimoji="0" lang="en-IE" altLang="en-US" sz="1600" b="1" i="0" u="none" strike="noStrike" cap="none" normalizeH="0" baseline="0" dirty="0">
                <a:ln>
                  <a:noFill/>
                </a:ln>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en-IE" altLang="en-US" sz="1600" b="0" i="0" u="none" strike="noStrike" cap="none" normalizeH="0" baseline="0" dirty="0">
              <a:ln>
                <a:noFill/>
              </a:ln>
              <a:solidFill>
                <a:schemeClr val="tx1"/>
              </a:solidFill>
              <a:effectLst/>
              <a:latin typeface="Arial" panose="020B0604020202020204" pitchFamily="34" charset="0"/>
            </a:endParaRPr>
          </a:p>
        </p:txBody>
      </p:sp>
      <p:sp>
        <p:nvSpPr>
          <p:cNvPr id="10" name="Rectangle 6">
            <a:extLst>
              <a:ext uri="{FF2B5EF4-FFF2-40B4-BE49-F238E27FC236}">
                <a16:creationId xmlns:a16="http://schemas.microsoft.com/office/drawing/2014/main" id="{F260270D-4550-E034-D8FF-0FFD2D285D85}"/>
              </a:ext>
            </a:extLst>
          </p:cNvPr>
          <p:cNvSpPr>
            <a:spLocks noChangeArrowheads="1"/>
          </p:cNvSpPr>
          <p:nvPr/>
        </p:nvSpPr>
        <p:spPr bwMode="auto">
          <a:xfrm>
            <a:off x="1115616" y="263209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11" name="Rectangle 7">
            <a:extLst>
              <a:ext uri="{FF2B5EF4-FFF2-40B4-BE49-F238E27FC236}">
                <a16:creationId xmlns:a16="http://schemas.microsoft.com/office/drawing/2014/main" id="{BC61D420-E876-78D9-0669-7C5BD3E92E77}"/>
              </a:ext>
            </a:extLst>
          </p:cNvPr>
          <p:cNvSpPr>
            <a:spLocks noChangeArrowheads="1"/>
          </p:cNvSpPr>
          <p:nvPr/>
        </p:nvSpPr>
        <p:spPr bwMode="auto">
          <a:xfrm>
            <a:off x="1115616" y="308929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12" name="Rectangle 8">
            <a:extLst>
              <a:ext uri="{FF2B5EF4-FFF2-40B4-BE49-F238E27FC236}">
                <a16:creationId xmlns:a16="http://schemas.microsoft.com/office/drawing/2014/main" id="{AC08C9AF-09AD-16A1-D633-353C02E59842}"/>
              </a:ext>
            </a:extLst>
          </p:cNvPr>
          <p:cNvSpPr>
            <a:spLocks noChangeArrowheads="1"/>
          </p:cNvSpPr>
          <p:nvPr/>
        </p:nvSpPr>
        <p:spPr bwMode="auto">
          <a:xfrm>
            <a:off x="1115616" y="62373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Tree>
    <p:extLst>
      <p:ext uri="{BB962C8B-B14F-4D97-AF65-F5344CB8AC3E}">
        <p14:creationId xmlns:p14="http://schemas.microsoft.com/office/powerpoint/2010/main" val="2309453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EC17A2-DA26-A231-8ACC-C257CF81085C}"/>
              </a:ext>
            </a:extLst>
          </p:cNvPr>
          <p:cNvSpPr>
            <a:spLocks noGrp="1"/>
          </p:cNvSpPr>
          <p:nvPr>
            <p:ph idx="1"/>
          </p:nvPr>
        </p:nvSpPr>
        <p:spPr/>
        <p:txBody>
          <a:bodyPr/>
          <a:lstStyle/>
          <a:p>
            <a:pPr>
              <a:spcBef>
                <a:spcPts val="0"/>
              </a:spcBef>
              <a:buClr>
                <a:srgbClr val="003300"/>
              </a:buClr>
              <a:buSzPct val="100000"/>
              <a:buFont typeface="Arial" panose="020B0604020202020204" pitchFamily="34" charset="0"/>
              <a:buChar char="•"/>
            </a:pPr>
            <a:r>
              <a:rPr lang="en-GB" sz="2000" i="1" dirty="0"/>
              <a:t>PFL</a:t>
            </a:r>
            <a:r>
              <a:rPr lang="en-GB" sz="2000" dirty="0"/>
              <a:t> continues to have a sizeable impact on children’s cognitive skills approximately 10 years after finishing the programme</a:t>
            </a:r>
            <a:r>
              <a:rPr lang="en-IE" sz="2000" dirty="0"/>
              <a:t> </a:t>
            </a:r>
            <a:r>
              <a:rPr lang="en-IE" sz="2000" b="1" dirty="0">
                <a:solidFill>
                  <a:schemeClr val="accent6">
                    <a:lumMod val="75000"/>
                  </a:schemeClr>
                </a:solidFill>
              </a:rPr>
              <a:t>(0.77 SD)</a:t>
            </a:r>
          </a:p>
          <a:p>
            <a:pPr>
              <a:spcBef>
                <a:spcPts val="0"/>
              </a:spcBef>
              <a:buClr>
                <a:srgbClr val="003300"/>
              </a:buClr>
              <a:buSzPct val="100000"/>
              <a:buFont typeface="Arial" panose="020B0604020202020204" pitchFamily="34" charset="0"/>
              <a:buChar char="•"/>
            </a:pPr>
            <a:endParaRPr lang="en-IE" dirty="0"/>
          </a:p>
          <a:p>
            <a:pPr>
              <a:spcBef>
                <a:spcPts val="0"/>
              </a:spcBef>
              <a:buClr>
                <a:srgbClr val="003300"/>
              </a:buClr>
              <a:buSzPct val="100000"/>
              <a:buFont typeface="Arial" panose="020B0604020202020204" pitchFamily="34" charset="0"/>
              <a:buChar char="•"/>
            </a:pPr>
            <a:r>
              <a:rPr lang="en-IE" sz="2000" dirty="0"/>
              <a:t>Effect size similar to Age 4 &amp; Age 9, thus no evidence of fade-out</a:t>
            </a:r>
          </a:p>
          <a:p>
            <a:pPr marL="0" indent="0">
              <a:spcBef>
                <a:spcPts val="0"/>
              </a:spcBef>
              <a:buSzPct val="100000"/>
              <a:buNone/>
            </a:pPr>
            <a:endParaRPr lang="en-US" dirty="0"/>
          </a:p>
          <a:p>
            <a:pPr>
              <a:spcBef>
                <a:spcPts val="0"/>
              </a:spcBef>
              <a:buSzPct val="100000"/>
              <a:buFont typeface="Arial" panose="020B0604020202020204" pitchFamily="34" charset="0"/>
              <a:buChar char="•"/>
            </a:pPr>
            <a:r>
              <a:rPr lang="en-US" sz="2000" dirty="0"/>
              <a:t>No effects on time &amp; risk preferences; socio-emotional skills; school engagement </a:t>
            </a:r>
          </a:p>
          <a:p>
            <a:pPr>
              <a:spcBef>
                <a:spcPts val="0"/>
              </a:spcBef>
              <a:buSzPct val="100000"/>
              <a:buFont typeface="Arial" panose="020B0604020202020204" pitchFamily="34" charset="0"/>
              <a:buChar char="•"/>
            </a:pPr>
            <a:endParaRPr lang="en-US" sz="2000" dirty="0"/>
          </a:p>
          <a:p>
            <a:pPr>
              <a:spcBef>
                <a:spcPts val="0"/>
              </a:spcBef>
              <a:buSzPct val="100000"/>
              <a:buFont typeface="Arial" panose="020B0604020202020204" pitchFamily="34" charset="0"/>
              <a:buChar char="•"/>
            </a:pPr>
            <a:r>
              <a:rPr lang="en-US" sz="2000" dirty="0"/>
              <a:t>(Some) effects on working memory; attention; health (waist-height ratio); expectations (go to college); and parent-child relationship</a:t>
            </a:r>
          </a:p>
          <a:p>
            <a:pPr>
              <a:spcBef>
                <a:spcPts val="0"/>
              </a:spcBef>
              <a:buSzPct val="100000"/>
              <a:buFont typeface="Arial" panose="020B0604020202020204" pitchFamily="34" charset="0"/>
              <a:buChar char="•"/>
            </a:pPr>
            <a:endParaRPr lang="en-US" sz="2000" dirty="0"/>
          </a:p>
          <a:p>
            <a:pPr>
              <a:spcBef>
                <a:spcPts val="0"/>
              </a:spcBef>
              <a:buSzPct val="100000"/>
              <a:buFont typeface="Arial" panose="020B0604020202020204" pitchFamily="34" charset="0"/>
              <a:buChar char="•"/>
            </a:pPr>
            <a:r>
              <a:rPr lang="en-IE" sz="2000" dirty="0"/>
              <a:t>Effects larger than other home visiting programmes </a:t>
            </a:r>
          </a:p>
        </p:txBody>
      </p:sp>
      <p:sp>
        <p:nvSpPr>
          <p:cNvPr id="3" name="Title 2">
            <a:extLst>
              <a:ext uri="{FF2B5EF4-FFF2-40B4-BE49-F238E27FC236}">
                <a16:creationId xmlns:a16="http://schemas.microsoft.com/office/drawing/2014/main" id="{B73B9DED-6C67-0A35-491F-3309EB4A4384}"/>
              </a:ext>
            </a:extLst>
          </p:cNvPr>
          <p:cNvSpPr>
            <a:spLocks noGrp="1"/>
          </p:cNvSpPr>
          <p:nvPr>
            <p:ph type="title"/>
          </p:nvPr>
        </p:nvSpPr>
        <p:spPr/>
        <p:txBody>
          <a:bodyPr/>
          <a:lstStyle/>
          <a:p>
            <a:r>
              <a:rPr lang="en-US" dirty="0"/>
              <a:t>Summary</a:t>
            </a:r>
            <a:endParaRPr lang="en-IE" dirty="0"/>
          </a:p>
        </p:txBody>
      </p:sp>
      <p:sp>
        <p:nvSpPr>
          <p:cNvPr id="4" name="Slide Number Placeholder 3">
            <a:extLst>
              <a:ext uri="{FF2B5EF4-FFF2-40B4-BE49-F238E27FC236}">
                <a16:creationId xmlns:a16="http://schemas.microsoft.com/office/drawing/2014/main" id="{1935059B-2915-1BD6-4894-1877571FD48A}"/>
              </a:ext>
            </a:extLst>
          </p:cNvPr>
          <p:cNvSpPr>
            <a:spLocks noGrp="1"/>
          </p:cNvSpPr>
          <p:nvPr>
            <p:ph type="sldNum" sz="quarter" idx="12"/>
          </p:nvPr>
        </p:nvSpPr>
        <p:spPr/>
        <p:txBody>
          <a:bodyPr/>
          <a:lstStyle/>
          <a:p>
            <a:pPr>
              <a:defRPr/>
            </a:pPr>
            <a:fld id="{5BC7FEBF-A170-470C-A369-F0D066FB58E5}" type="slidenum">
              <a:rPr lang="en-US" smtClean="0"/>
              <a:pPr>
                <a:defRPr/>
              </a:pPr>
              <a:t>27</a:t>
            </a:fld>
            <a:endParaRPr lang="en-US" dirty="0"/>
          </a:p>
        </p:txBody>
      </p:sp>
      <p:pic>
        <p:nvPicPr>
          <p:cNvPr id="5" name="Picture 2">
            <a:extLst>
              <a:ext uri="{FF2B5EF4-FFF2-40B4-BE49-F238E27FC236}">
                <a16:creationId xmlns:a16="http://schemas.microsoft.com/office/drawing/2014/main" id="{819BC1F9-C601-5A82-BC18-05D735FD17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1776" y="5082856"/>
            <a:ext cx="1990847" cy="1392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6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cs typeface="Calibri" panose="020F0502020204030204" pitchFamily="34" charset="0"/>
              </a:rPr>
              <a:t>Why are </a:t>
            </a:r>
            <a:r>
              <a:rPr lang="en-IE" i="1" dirty="0">
                <a:cs typeface="Calibri" panose="020F0502020204030204" pitchFamily="34" charset="0"/>
              </a:rPr>
              <a:t>PFL</a:t>
            </a:r>
            <a:r>
              <a:rPr lang="en-IE" dirty="0">
                <a:cs typeface="Calibri" panose="020F0502020204030204" pitchFamily="34" charset="0"/>
              </a:rPr>
              <a:t> Effects Different?</a:t>
            </a:r>
          </a:p>
        </p:txBody>
      </p:sp>
      <p:sp>
        <p:nvSpPr>
          <p:cNvPr id="3" name="Content Placeholder 2"/>
          <p:cNvSpPr>
            <a:spLocks noGrp="1"/>
          </p:cNvSpPr>
          <p:nvPr>
            <p:ph idx="1"/>
          </p:nvPr>
        </p:nvSpPr>
        <p:spPr>
          <a:xfrm>
            <a:off x="323529" y="1828800"/>
            <a:ext cx="8496944" cy="4144963"/>
          </a:xfrm>
        </p:spPr>
        <p:txBody>
          <a:bodyPr>
            <a:noAutofit/>
          </a:bodyPr>
          <a:lstStyle/>
          <a:p>
            <a:pPr>
              <a:spcBef>
                <a:spcPts val="0"/>
              </a:spcBef>
              <a:buClr>
                <a:srgbClr val="003300"/>
              </a:buClr>
              <a:buSzPct val="100000"/>
              <a:buFont typeface="Arial" panose="020B0604020202020204" pitchFamily="34" charset="0"/>
              <a:buChar char="•"/>
            </a:pPr>
            <a:r>
              <a:rPr lang="en-US" sz="2000" i="1" dirty="0">
                <a:latin typeface="+mn-lt"/>
                <a:cs typeface="Calibri" panose="020F0502020204030204" pitchFamily="34" charset="0"/>
              </a:rPr>
              <a:t>PFL</a:t>
            </a:r>
            <a:r>
              <a:rPr lang="en-US" sz="2000" dirty="0">
                <a:latin typeface="+mn-lt"/>
                <a:cs typeface="Calibri" panose="020F0502020204030204" pitchFamily="34" charset="0"/>
              </a:rPr>
              <a:t> starts </a:t>
            </a:r>
            <a:r>
              <a:rPr lang="en-US" sz="2000" b="1" dirty="0">
                <a:solidFill>
                  <a:schemeClr val="accent6">
                    <a:lumMod val="75000"/>
                  </a:schemeClr>
                </a:solidFill>
                <a:latin typeface="+mn-lt"/>
                <a:cs typeface="Calibri" panose="020F0502020204030204" pitchFamily="34" charset="0"/>
              </a:rPr>
              <a:t>earlier</a:t>
            </a:r>
            <a:r>
              <a:rPr lang="en-US" sz="2000" b="1" dirty="0">
                <a:latin typeface="+mn-lt"/>
                <a:cs typeface="Calibri" panose="020F0502020204030204" pitchFamily="34" charset="0"/>
              </a:rPr>
              <a:t> </a:t>
            </a:r>
            <a:r>
              <a:rPr lang="en-US" sz="2000" dirty="0">
                <a:latin typeface="+mn-lt"/>
                <a:cs typeface="Calibri" panose="020F0502020204030204" pitchFamily="34" charset="0"/>
              </a:rPr>
              <a:t>and is </a:t>
            </a:r>
            <a:r>
              <a:rPr lang="en-US" sz="2000" b="1" dirty="0">
                <a:solidFill>
                  <a:schemeClr val="accent6">
                    <a:lumMod val="75000"/>
                  </a:schemeClr>
                </a:solidFill>
                <a:latin typeface="+mn-lt"/>
                <a:cs typeface="Calibri" panose="020F0502020204030204" pitchFamily="34" charset="0"/>
              </a:rPr>
              <a:t>longer</a:t>
            </a:r>
            <a:r>
              <a:rPr lang="en-US" sz="2000" dirty="0">
                <a:latin typeface="+mn-lt"/>
                <a:cs typeface="Calibri" panose="020F0502020204030204" pitchFamily="34" charset="0"/>
              </a:rPr>
              <a:t> in duration than most home visiting programmes</a:t>
            </a:r>
          </a:p>
          <a:p>
            <a:pPr lvl="1">
              <a:spcBef>
                <a:spcPts val="0"/>
              </a:spcBef>
              <a:buClr>
                <a:srgbClr val="003300"/>
              </a:buClr>
              <a:buSzPct val="100000"/>
              <a:buFont typeface="Arial" panose="020B0604020202020204" pitchFamily="34" charset="0"/>
              <a:buChar char="•"/>
            </a:pPr>
            <a:r>
              <a:rPr lang="en-US" dirty="0">
                <a:latin typeface="+mn-lt"/>
                <a:cs typeface="Calibri" panose="020F0502020204030204" pitchFamily="34" charset="0"/>
              </a:rPr>
              <a:t>Quality of the home visitor-parent relationship had time to build and develop</a:t>
            </a:r>
          </a:p>
          <a:p>
            <a:pPr lvl="1">
              <a:spcBef>
                <a:spcPts val="0"/>
              </a:spcBef>
              <a:buClr>
                <a:srgbClr val="003300"/>
              </a:buClr>
              <a:buSzPct val="100000"/>
              <a:buFont typeface="Arial" panose="020B0604020202020204" pitchFamily="34" charset="0"/>
              <a:buChar char="•"/>
            </a:pPr>
            <a:endParaRPr lang="en-US" b="1" dirty="0">
              <a:latin typeface="+mn-lt"/>
              <a:cs typeface="Calibri" panose="020F0502020204030204" pitchFamily="34" charset="0"/>
            </a:endParaRPr>
          </a:p>
          <a:p>
            <a:pPr>
              <a:spcBef>
                <a:spcPts val="0"/>
              </a:spcBef>
              <a:buClr>
                <a:srgbClr val="003300"/>
              </a:buClr>
              <a:buSzPct val="100000"/>
              <a:buFont typeface="Arial" panose="020B0604020202020204" pitchFamily="34" charset="0"/>
              <a:buChar char="•"/>
            </a:pPr>
            <a:r>
              <a:rPr lang="en-GB" sz="2000" dirty="0">
                <a:latin typeface="+mn-lt"/>
              </a:rPr>
              <a:t>Programme may have had a permanent impact on areas of the brain that are particularly malleable to intervention during early childhood </a:t>
            </a:r>
          </a:p>
          <a:p>
            <a:pPr>
              <a:spcBef>
                <a:spcPts val="0"/>
              </a:spcBef>
              <a:buClr>
                <a:srgbClr val="003300"/>
              </a:buClr>
              <a:buSzPct val="100000"/>
              <a:buFont typeface="Arial" panose="020B0604020202020204" pitchFamily="34" charset="0"/>
              <a:buChar char="•"/>
            </a:pPr>
            <a:endParaRPr lang="en-US" sz="2000" b="1" dirty="0">
              <a:solidFill>
                <a:schemeClr val="accent6">
                  <a:lumMod val="75000"/>
                </a:schemeClr>
              </a:solidFill>
              <a:latin typeface="+mn-lt"/>
              <a:cs typeface="Calibri" panose="020F0502020204030204" pitchFamily="34" charset="0"/>
            </a:endParaRPr>
          </a:p>
          <a:p>
            <a:pPr>
              <a:spcBef>
                <a:spcPts val="0"/>
              </a:spcBef>
              <a:buClr>
                <a:srgbClr val="003300"/>
              </a:buClr>
              <a:buSzPct val="100000"/>
              <a:buFont typeface="Arial" panose="020B0604020202020204" pitchFamily="34" charset="0"/>
              <a:buChar char="•"/>
            </a:pPr>
            <a:r>
              <a:rPr lang="en-US" sz="2000" b="1" dirty="0">
                <a:solidFill>
                  <a:schemeClr val="accent6">
                    <a:lumMod val="75000"/>
                  </a:schemeClr>
                </a:solidFill>
                <a:latin typeface="+mn-lt"/>
                <a:cs typeface="Calibri" panose="020F0502020204030204" pitchFamily="34" charset="0"/>
              </a:rPr>
              <a:t>Multi-treatment</a:t>
            </a:r>
            <a:r>
              <a:rPr lang="en-US" sz="2000" b="1" dirty="0">
                <a:latin typeface="+mn-lt"/>
                <a:cs typeface="Calibri" panose="020F0502020204030204" pitchFamily="34" charset="0"/>
              </a:rPr>
              <a:t> </a:t>
            </a:r>
            <a:r>
              <a:rPr lang="en-US" sz="2000" dirty="0">
                <a:latin typeface="+mn-lt"/>
                <a:cs typeface="Calibri" panose="020F0502020204030204" pitchFamily="34" charset="0"/>
              </a:rPr>
              <a:t>approach may help engage families who favour one particular form of treatment over another</a:t>
            </a:r>
          </a:p>
          <a:p>
            <a:pPr>
              <a:spcBef>
                <a:spcPts val="0"/>
              </a:spcBef>
              <a:buClr>
                <a:srgbClr val="003300"/>
              </a:buClr>
              <a:buSzPct val="100000"/>
              <a:buFont typeface="Arial" panose="020B0604020202020204" pitchFamily="34" charset="0"/>
              <a:buChar char="•"/>
            </a:pPr>
            <a:endParaRPr lang="en-US" sz="2000" b="1" dirty="0">
              <a:latin typeface="+mn-lt"/>
              <a:cs typeface="Calibri" panose="020F0502020204030204" pitchFamily="34" charset="0"/>
            </a:endParaRPr>
          </a:p>
          <a:p>
            <a:pPr>
              <a:spcBef>
                <a:spcPts val="0"/>
              </a:spcBef>
              <a:buClr>
                <a:srgbClr val="003300"/>
              </a:buClr>
              <a:buSzPct val="100000"/>
              <a:buFont typeface="Arial" panose="020B0604020202020204" pitchFamily="34" charset="0"/>
              <a:buChar char="•"/>
            </a:pPr>
            <a:r>
              <a:rPr lang="en-GB" sz="2000" b="1" dirty="0">
                <a:solidFill>
                  <a:schemeClr val="accent6">
                    <a:lumMod val="75000"/>
                  </a:schemeClr>
                </a:solidFill>
                <a:latin typeface="+mn-lt"/>
                <a:cs typeface="Calibri" panose="020F0502020204030204" pitchFamily="34" charset="0"/>
              </a:rPr>
              <a:t>Universal</a:t>
            </a:r>
            <a:r>
              <a:rPr lang="en-GB" sz="2000" b="1" dirty="0">
                <a:latin typeface="+mn-lt"/>
                <a:cs typeface="Calibri" panose="020F0502020204030204" pitchFamily="34" charset="0"/>
              </a:rPr>
              <a:t> </a:t>
            </a:r>
            <a:r>
              <a:rPr lang="en-GB" sz="2000" dirty="0">
                <a:latin typeface="+mn-lt"/>
                <a:cs typeface="Calibri" panose="020F0502020204030204" pitchFamily="34" charset="0"/>
              </a:rPr>
              <a:t>nature of the eligible criteria </a:t>
            </a:r>
            <a:endParaRPr lang="en-IE" sz="2000" dirty="0">
              <a:solidFill>
                <a:srgbClr val="002060"/>
              </a:solidFill>
              <a:latin typeface="+mn-lt"/>
              <a:cs typeface="Calibri" panose="020F0502020204030204" pitchFamily="34" charset="0"/>
            </a:endParaRPr>
          </a:p>
          <a:p>
            <a:pPr marL="0" indent="0">
              <a:spcBef>
                <a:spcPts val="0"/>
              </a:spcBef>
              <a:buClr>
                <a:srgbClr val="003300"/>
              </a:buClr>
              <a:buSzPct val="100000"/>
              <a:buNone/>
            </a:pPr>
            <a:endParaRPr lang="en-IE" dirty="0">
              <a:solidFill>
                <a:srgbClr val="002060"/>
              </a:solidFill>
              <a:latin typeface="Calibri" panose="020F0502020204030204" pitchFamily="34" charset="0"/>
              <a:cs typeface="Calibri" panose="020F0502020204030204" pitchFamily="34" charset="0"/>
            </a:endParaRPr>
          </a:p>
          <a:p>
            <a:pPr marL="0" indent="0">
              <a:spcBef>
                <a:spcPts val="0"/>
              </a:spcBef>
              <a:buClr>
                <a:srgbClr val="003300"/>
              </a:buClr>
              <a:buSzPct val="100000"/>
              <a:buNone/>
            </a:pPr>
            <a:endParaRPr lang="en-US" dirty="0">
              <a:solidFill>
                <a:srgbClr val="002060"/>
              </a:solidFill>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pPr>
              <a:defRPr/>
            </a:pPr>
            <a:fld id="{5BC7FEBF-A170-470C-A369-F0D066FB58E5}" type="slidenum">
              <a:rPr lang="en-US" smtClean="0"/>
              <a:pPr>
                <a:defRPr/>
              </a:pPr>
              <a:t>28</a:t>
            </a:fld>
            <a:endParaRPr lang="en-US" dirty="0"/>
          </a:p>
        </p:txBody>
      </p:sp>
      <p:pic>
        <p:nvPicPr>
          <p:cNvPr id="4" name="Picture 3">
            <a:extLst>
              <a:ext uri="{FF2B5EF4-FFF2-40B4-BE49-F238E27FC236}">
                <a16:creationId xmlns:a16="http://schemas.microsoft.com/office/drawing/2014/main" id="{94151D7B-E80C-9FB7-3ABE-CE5CA7C247F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32240" y="5075247"/>
            <a:ext cx="2315131" cy="1410671"/>
          </a:xfrm>
          <a:prstGeom prst="rect">
            <a:avLst/>
          </a:prstGeom>
        </p:spPr>
      </p:pic>
    </p:spTree>
    <p:extLst>
      <p:ext uri="{BB962C8B-B14F-4D97-AF65-F5344CB8AC3E}">
        <p14:creationId xmlns:p14="http://schemas.microsoft.com/office/powerpoint/2010/main" val="245567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Current Status of </a:t>
            </a:r>
            <a:r>
              <a:rPr lang="en-IE" i="1" dirty="0"/>
              <a:t>PFL</a:t>
            </a:r>
          </a:p>
        </p:txBody>
      </p:sp>
      <p:sp>
        <p:nvSpPr>
          <p:cNvPr id="3" name="Content Placeholder 2"/>
          <p:cNvSpPr>
            <a:spLocks noGrp="1"/>
          </p:cNvSpPr>
          <p:nvPr>
            <p:ph idx="1"/>
          </p:nvPr>
        </p:nvSpPr>
        <p:spPr>
          <a:xfrm>
            <a:off x="281040" y="1719733"/>
            <a:ext cx="8683448" cy="4373563"/>
          </a:xfrm>
        </p:spPr>
        <p:txBody>
          <a:bodyPr>
            <a:noAutofit/>
          </a:bodyPr>
          <a:lstStyle/>
          <a:p>
            <a:pPr>
              <a:spcBef>
                <a:spcPts val="0"/>
              </a:spcBef>
              <a:buSzPct val="100000"/>
              <a:buFont typeface="Arial" panose="020B0604020202020204" pitchFamily="34" charset="0"/>
              <a:buChar char="•"/>
            </a:pPr>
            <a:r>
              <a:rPr lang="en-IE" sz="2000" i="1" dirty="0"/>
              <a:t>PFL</a:t>
            </a:r>
            <a:r>
              <a:rPr lang="en-IE" sz="2000" dirty="0"/>
              <a:t> operating in </a:t>
            </a:r>
            <a:r>
              <a:rPr lang="en-IE" sz="2000" b="1" dirty="0">
                <a:solidFill>
                  <a:schemeClr val="accent6">
                    <a:lumMod val="75000"/>
                  </a:schemeClr>
                </a:solidFill>
              </a:rPr>
              <a:t>10 sites </a:t>
            </a:r>
            <a:r>
              <a:rPr lang="en-IE" sz="2000" dirty="0"/>
              <a:t>around Ireland – training hub for other sites </a:t>
            </a:r>
          </a:p>
          <a:p>
            <a:pPr>
              <a:spcBef>
                <a:spcPts val="0"/>
              </a:spcBef>
              <a:buSzPct val="100000"/>
              <a:buFont typeface="Arial" panose="020B0604020202020204" pitchFamily="34" charset="0"/>
              <a:buChar char="•"/>
            </a:pPr>
            <a:endParaRPr lang="en-GB" sz="2000" dirty="0">
              <a:cs typeface="Calibri" panose="020F0502020204030204" pitchFamily="34" charset="0"/>
            </a:endParaRPr>
          </a:p>
          <a:p>
            <a:pPr>
              <a:spcBef>
                <a:spcPts val="0"/>
              </a:spcBef>
              <a:buSzPct val="100000"/>
              <a:buFont typeface="Arial" panose="020B0604020202020204" pitchFamily="34" charset="0"/>
              <a:buChar char="•"/>
            </a:pPr>
            <a:r>
              <a:rPr lang="en-GB" sz="2000" dirty="0">
                <a:cs typeface="Calibri" panose="020F0502020204030204" pitchFamily="34" charset="0"/>
              </a:rPr>
              <a:t>In 2023, </a:t>
            </a:r>
            <a:r>
              <a:rPr lang="en-GB" sz="2000" i="1" dirty="0">
                <a:cs typeface="Calibri" panose="020F0502020204030204" pitchFamily="34" charset="0"/>
              </a:rPr>
              <a:t>PFL</a:t>
            </a:r>
            <a:r>
              <a:rPr lang="en-GB" sz="2000" dirty="0">
                <a:cs typeface="Calibri" panose="020F0502020204030204" pitchFamily="34" charset="0"/>
              </a:rPr>
              <a:t> added to the US’s Department of Health and Human Services </a:t>
            </a:r>
            <a:r>
              <a:rPr lang="en-GB" sz="2000" b="1" dirty="0" err="1">
                <a:solidFill>
                  <a:schemeClr val="accent6">
                    <a:lumMod val="75000"/>
                  </a:schemeClr>
                </a:solidFill>
                <a:cs typeface="Calibri" panose="020F0502020204030204" pitchFamily="34" charset="0"/>
              </a:rPr>
              <a:t>HomVEE</a:t>
            </a:r>
            <a:r>
              <a:rPr lang="en-GB" sz="2000" dirty="0">
                <a:cs typeface="Calibri" panose="020F0502020204030204" pitchFamily="34" charset="0"/>
              </a:rPr>
              <a:t> list </a:t>
            </a:r>
            <a:r>
              <a:rPr lang="en-GB" sz="2000" dirty="0"/>
              <a:t>making it eligible for HVP funds</a:t>
            </a:r>
          </a:p>
          <a:p>
            <a:pPr>
              <a:spcBef>
                <a:spcPts val="0"/>
              </a:spcBef>
              <a:buSzPct val="100000"/>
              <a:buFont typeface="Arial" panose="020B0604020202020204" pitchFamily="34" charset="0"/>
              <a:buChar char="•"/>
            </a:pPr>
            <a:endParaRPr lang="en-GB" sz="2000" dirty="0"/>
          </a:p>
          <a:p>
            <a:pPr>
              <a:spcBef>
                <a:spcPts val="0"/>
              </a:spcBef>
              <a:buSzPct val="100000"/>
              <a:buFont typeface="Arial" panose="020B0604020202020204" pitchFamily="34" charset="0"/>
              <a:buChar char="•"/>
            </a:pPr>
            <a:r>
              <a:rPr lang="en-US" sz="2000" dirty="0"/>
              <a:t>Currently conducting a second </a:t>
            </a:r>
            <a:r>
              <a:rPr lang="en-US" sz="2000" i="1" dirty="0"/>
              <a:t>PFL</a:t>
            </a:r>
            <a:r>
              <a:rPr lang="en-US" sz="2000" dirty="0"/>
              <a:t> trial in Chicago with the Center for the Economics of Human Development at University of Chicago</a:t>
            </a:r>
            <a:endParaRPr lang="en-US" sz="2000" b="1" dirty="0"/>
          </a:p>
          <a:p>
            <a:pPr>
              <a:spcBef>
                <a:spcPts val="0"/>
              </a:spcBef>
              <a:buSzPct val="100000"/>
              <a:buFont typeface="Arial" panose="020B0604020202020204" pitchFamily="34" charset="0"/>
              <a:buChar char="•"/>
            </a:pPr>
            <a:endParaRPr lang="en-GB" sz="1800" dirty="0"/>
          </a:p>
          <a:p>
            <a:pPr>
              <a:spcBef>
                <a:spcPts val="0"/>
              </a:spcBef>
              <a:buSzPct val="100000"/>
              <a:buFont typeface="Arial" panose="020B0604020202020204" pitchFamily="34" charset="0"/>
              <a:buChar char="•"/>
            </a:pPr>
            <a:endParaRPr lang="en-GB" sz="1800" dirty="0">
              <a:cs typeface="Calibri" panose="020F0502020204030204" pitchFamily="34" charset="0"/>
            </a:endParaRPr>
          </a:p>
          <a:p>
            <a:pPr>
              <a:spcBef>
                <a:spcPts val="0"/>
              </a:spcBef>
              <a:buSzPct val="100000"/>
              <a:buFont typeface="Arial" panose="020B0604020202020204" pitchFamily="34" charset="0"/>
              <a:buChar char="•"/>
            </a:pPr>
            <a:endParaRPr lang="en-GB" sz="1800" dirty="0">
              <a:cs typeface="Calibri" panose="020F0502020204030204" pitchFamily="34" charset="0"/>
            </a:endParaRPr>
          </a:p>
          <a:p>
            <a:pPr>
              <a:buSzPct val="100000"/>
              <a:buFont typeface="Arial" panose="020B0604020202020204" pitchFamily="34" charset="0"/>
              <a:buChar char="•"/>
            </a:pPr>
            <a:endParaRPr lang="en-GB" sz="1800" dirty="0">
              <a:cs typeface="Calibri" panose="020F0502020204030204" pitchFamily="34" charset="0"/>
            </a:endParaRPr>
          </a:p>
          <a:p>
            <a:pPr>
              <a:spcBef>
                <a:spcPts val="0"/>
              </a:spcBef>
              <a:buClr>
                <a:srgbClr val="003300"/>
              </a:buClr>
              <a:buSzPct val="100000"/>
              <a:buFont typeface="Arial" panose="020B0604020202020204" pitchFamily="34" charset="0"/>
              <a:buChar char="•"/>
            </a:pPr>
            <a:endParaRPr lang="en-GB" sz="2000" dirty="0">
              <a:cs typeface="Calibri" panose="020F0502020204030204" pitchFamily="34" charset="0"/>
            </a:endParaRPr>
          </a:p>
          <a:p>
            <a:pPr marL="457200" lvl="1" indent="0">
              <a:spcBef>
                <a:spcPts val="0"/>
              </a:spcBef>
              <a:buClr>
                <a:srgbClr val="003300"/>
              </a:buClr>
              <a:buSzPct val="100000"/>
              <a:buNone/>
            </a:pPr>
            <a:endParaRPr lang="en-IE" sz="1800" b="1" i="1" dirty="0">
              <a:solidFill>
                <a:srgbClr val="002060"/>
              </a:solidFill>
            </a:endParaRPr>
          </a:p>
          <a:p>
            <a:pPr>
              <a:spcBef>
                <a:spcPts val="0"/>
              </a:spcBef>
              <a:buClr>
                <a:srgbClr val="003300"/>
              </a:buClr>
              <a:buSzPct val="100000"/>
              <a:buFont typeface="Arial" panose="020B0604020202020204" pitchFamily="34" charset="0"/>
              <a:buChar char="•"/>
            </a:pPr>
            <a:endParaRPr lang="en-IE" dirty="0"/>
          </a:p>
          <a:p>
            <a:pPr>
              <a:spcBef>
                <a:spcPts val="0"/>
              </a:spcBef>
            </a:pPr>
            <a:endParaRPr lang="en-GB" dirty="0">
              <a:latin typeface="Calibri"/>
              <a:cs typeface="Calibri"/>
            </a:endParaRPr>
          </a:p>
          <a:p>
            <a:pPr>
              <a:spcBef>
                <a:spcPts val="0"/>
              </a:spcBef>
            </a:pPr>
            <a:endParaRPr lang="en-IE" dirty="0"/>
          </a:p>
        </p:txBody>
      </p:sp>
      <p:sp>
        <p:nvSpPr>
          <p:cNvPr id="6" name="Slide Number Placeholder 5"/>
          <p:cNvSpPr>
            <a:spLocks noGrp="1"/>
          </p:cNvSpPr>
          <p:nvPr>
            <p:ph type="sldNum" sz="quarter" idx="12"/>
          </p:nvPr>
        </p:nvSpPr>
        <p:spPr/>
        <p:txBody>
          <a:bodyPr/>
          <a:lstStyle/>
          <a:p>
            <a:pPr>
              <a:defRPr/>
            </a:pPr>
            <a:fld id="{5BC7FEBF-A170-470C-A369-F0D066FB58E5}" type="slidenum">
              <a:rPr lang="en-US" smtClean="0"/>
              <a:pPr>
                <a:defRPr/>
              </a:pPr>
              <a:t>29</a:t>
            </a:fld>
            <a:endParaRPr lang="en-US" dirty="0"/>
          </a:p>
        </p:txBody>
      </p:sp>
      <p:pic>
        <p:nvPicPr>
          <p:cNvPr id="4" name="Picture 3">
            <a:extLst>
              <a:ext uri="{FF2B5EF4-FFF2-40B4-BE49-F238E27FC236}">
                <a16:creationId xmlns:a16="http://schemas.microsoft.com/office/drawing/2014/main" id="{A953141D-0CCB-85B3-A0D8-F7549EFE5229}"/>
              </a:ext>
            </a:extLst>
          </p:cNvPr>
          <p:cNvPicPr>
            <a:picLocks noChangeAspect="1"/>
          </p:cNvPicPr>
          <p:nvPr/>
        </p:nvPicPr>
        <p:blipFill>
          <a:blip r:embed="rId3"/>
          <a:srcRect/>
          <a:stretch/>
        </p:blipFill>
        <p:spPr>
          <a:xfrm>
            <a:off x="2053952" y="3996531"/>
            <a:ext cx="5036096" cy="2518048"/>
          </a:xfrm>
          <a:prstGeom prst="rect">
            <a:avLst/>
          </a:prstGeom>
        </p:spPr>
      </p:pic>
    </p:spTree>
    <p:extLst>
      <p:ext uri="{BB962C8B-B14F-4D97-AF65-F5344CB8AC3E}">
        <p14:creationId xmlns:p14="http://schemas.microsoft.com/office/powerpoint/2010/main" val="44215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22" y="692696"/>
            <a:ext cx="9007642" cy="743953"/>
          </a:xfrm>
        </p:spPr>
        <p:txBody>
          <a:bodyPr/>
          <a:lstStyle/>
          <a:p>
            <a:r>
              <a:rPr lang="en-IE" i="1" dirty="0">
                <a:latin typeface="Calibri" pitchFamily="34" charset="0"/>
                <a:cs typeface="Calibri" pitchFamily="34" charset="0"/>
              </a:rPr>
              <a:t>Preparing for Life </a:t>
            </a:r>
            <a:r>
              <a:rPr lang="en-IE" dirty="0">
                <a:latin typeface="Calibri" pitchFamily="34" charset="0"/>
                <a:cs typeface="Calibri" pitchFamily="34" charset="0"/>
              </a:rPr>
              <a:t>Programme</a:t>
            </a:r>
          </a:p>
        </p:txBody>
      </p:sp>
      <p:sp>
        <p:nvSpPr>
          <p:cNvPr id="3" name="Content Placeholder 2"/>
          <p:cNvSpPr>
            <a:spLocks noGrp="1"/>
          </p:cNvSpPr>
          <p:nvPr>
            <p:ph idx="1"/>
          </p:nvPr>
        </p:nvSpPr>
        <p:spPr>
          <a:xfrm>
            <a:off x="506940" y="1676400"/>
            <a:ext cx="8313531" cy="4800600"/>
          </a:xfrm>
          <a:ln>
            <a:noFill/>
          </a:ln>
        </p:spPr>
        <p:txBody>
          <a:bodyPr>
            <a:noAutofit/>
          </a:bodyPr>
          <a:lstStyle/>
          <a:p>
            <a:pPr marL="0" lvl="1" indent="0">
              <a:spcBef>
                <a:spcPts val="0"/>
              </a:spcBef>
              <a:buClr>
                <a:schemeClr val="accent1"/>
              </a:buClr>
              <a:buNone/>
            </a:pPr>
            <a:r>
              <a:rPr lang="en-IE" sz="2000" b="1" i="1" dirty="0">
                <a:solidFill>
                  <a:schemeClr val="accent6">
                    <a:lumMod val="75000"/>
                  </a:schemeClr>
                </a:solidFill>
                <a:latin typeface="Calibri" pitchFamily="34" charset="0"/>
                <a:cs typeface="Calibri" pitchFamily="34" charset="0"/>
              </a:rPr>
              <a:t>Preparing for Life</a:t>
            </a:r>
            <a:r>
              <a:rPr lang="en-IE" sz="2000" b="1" dirty="0">
                <a:solidFill>
                  <a:schemeClr val="accent6">
                    <a:lumMod val="75000"/>
                  </a:schemeClr>
                </a:solidFill>
                <a:latin typeface="Calibri" pitchFamily="34" charset="0"/>
                <a:cs typeface="Calibri" pitchFamily="34" charset="0"/>
              </a:rPr>
              <a:t>:</a:t>
            </a:r>
            <a:r>
              <a:rPr lang="en-IE" sz="2000" b="1" i="1" dirty="0">
                <a:solidFill>
                  <a:schemeClr val="accent6">
                    <a:lumMod val="75000"/>
                  </a:schemeClr>
                </a:solidFill>
                <a:latin typeface="Calibri" pitchFamily="34" charset="0"/>
                <a:cs typeface="Calibri" pitchFamily="34" charset="0"/>
              </a:rPr>
              <a:t> </a:t>
            </a:r>
            <a:r>
              <a:rPr lang="en-IE" dirty="0">
                <a:latin typeface="Calibri" pitchFamily="34" charset="0"/>
                <a:cs typeface="Calibri" pitchFamily="34" charset="0"/>
              </a:rPr>
              <a:t>One of </a:t>
            </a:r>
            <a:r>
              <a:rPr lang="en-IE" dirty="0">
                <a:latin typeface="Calibri" pitchFamily="34" charset="0"/>
              </a:rPr>
              <a:t>first &amp; longest running experimental early childhood intervention in Europe</a:t>
            </a:r>
          </a:p>
          <a:p>
            <a:pPr marL="0" lvl="1" indent="0">
              <a:spcBef>
                <a:spcPts val="0"/>
              </a:spcBef>
              <a:buClr>
                <a:schemeClr val="accent1"/>
              </a:buClr>
              <a:buNone/>
            </a:pPr>
            <a:endParaRPr lang="en-IE" b="1" dirty="0">
              <a:solidFill>
                <a:schemeClr val="accent2"/>
              </a:solidFill>
              <a:latin typeface="Calibri" pitchFamily="34" charset="0"/>
              <a:cs typeface="Calibri" pitchFamily="34" charset="0"/>
            </a:endParaRPr>
          </a:p>
          <a:p>
            <a:pPr marL="0" lvl="1" indent="0">
              <a:spcBef>
                <a:spcPts val="0"/>
              </a:spcBef>
              <a:buClr>
                <a:schemeClr val="accent1"/>
              </a:buClr>
              <a:buNone/>
            </a:pPr>
            <a:r>
              <a:rPr lang="en-IE" sz="2000" b="1" dirty="0">
                <a:solidFill>
                  <a:schemeClr val="accent6">
                    <a:lumMod val="75000"/>
                  </a:schemeClr>
                </a:solidFill>
                <a:latin typeface="Calibri" pitchFamily="34" charset="0"/>
                <a:cs typeface="Calibri" pitchFamily="34" charset="0"/>
              </a:rPr>
              <a:t>Evidence of need: </a:t>
            </a:r>
            <a:r>
              <a:rPr lang="en-IE" sz="2000" dirty="0">
                <a:latin typeface="Calibri" pitchFamily="34" charset="0"/>
                <a:cs typeface="Calibri" pitchFamily="34" charset="0"/>
              </a:rPr>
              <a:t>Children scoring below the norm on cognitive &amp; socioemotional skills on school entry</a:t>
            </a:r>
          </a:p>
          <a:p>
            <a:pPr marL="0" lvl="1" indent="0">
              <a:spcBef>
                <a:spcPts val="0"/>
              </a:spcBef>
              <a:buClr>
                <a:schemeClr val="accent1"/>
              </a:buClr>
              <a:buNone/>
            </a:pPr>
            <a:endParaRPr lang="en-IE" sz="2000" dirty="0">
              <a:latin typeface="Calibri" pitchFamily="34" charset="0"/>
              <a:cs typeface="Calibri" pitchFamily="34" charset="0"/>
            </a:endParaRPr>
          </a:p>
          <a:p>
            <a:pPr marL="0" lvl="1" indent="0">
              <a:spcBef>
                <a:spcPts val="0"/>
              </a:spcBef>
              <a:buClr>
                <a:schemeClr val="accent1"/>
              </a:buClr>
              <a:buNone/>
            </a:pPr>
            <a:r>
              <a:rPr lang="en-IE" b="1" dirty="0">
                <a:solidFill>
                  <a:schemeClr val="accent6">
                    <a:lumMod val="75000"/>
                  </a:schemeClr>
                </a:solidFill>
                <a:latin typeface="Calibri" pitchFamily="34" charset="0"/>
                <a:cs typeface="Calibri" pitchFamily="34" charset="0"/>
              </a:rPr>
              <a:t>Developed using a bottom-up approach: </a:t>
            </a:r>
            <a:r>
              <a:rPr lang="en-IE" dirty="0">
                <a:latin typeface="Calibri" pitchFamily="34" charset="0"/>
                <a:cs typeface="Calibri" pitchFamily="34" charset="0"/>
              </a:rPr>
              <a:t>Community initiative of 28 community groups, service providers, &amp; local representatives</a:t>
            </a:r>
          </a:p>
          <a:p>
            <a:pPr marL="228600" lvl="1">
              <a:lnSpc>
                <a:spcPct val="110000"/>
              </a:lnSpc>
              <a:spcBef>
                <a:spcPts val="0"/>
              </a:spcBef>
              <a:buClr>
                <a:schemeClr val="accent1"/>
              </a:buClr>
            </a:pPr>
            <a:endParaRPr lang="en-IE" sz="1600" dirty="0">
              <a:latin typeface="Calibri" pitchFamily="34" charset="0"/>
              <a:cs typeface="Calibri" pitchFamily="34" charset="0"/>
            </a:endParaRPr>
          </a:p>
          <a:p>
            <a:pPr>
              <a:lnSpc>
                <a:spcPct val="110000"/>
              </a:lnSpc>
              <a:spcBef>
                <a:spcPts val="0"/>
              </a:spcBef>
            </a:pPr>
            <a:endParaRPr lang="en-IE" b="1" dirty="0">
              <a:solidFill>
                <a:schemeClr val="accent2"/>
              </a:solidFill>
              <a:latin typeface="Calibri" pitchFamily="34" charset="0"/>
              <a:cs typeface="Calibri" pitchFamily="34" charset="0"/>
            </a:endParaRPr>
          </a:p>
        </p:txBody>
      </p:sp>
      <p:sp>
        <p:nvSpPr>
          <p:cNvPr id="5" name="TextBox 4"/>
          <p:cNvSpPr txBox="1"/>
          <p:nvPr/>
        </p:nvSpPr>
        <p:spPr>
          <a:xfrm>
            <a:off x="971600" y="4797152"/>
            <a:ext cx="7222263" cy="1538883"/>
          </a:xfrm>
          <a:prstGeom prst="rect">
            <a:avLst/>
          </a:prstGeom>
          <a:noFill/>
          <a:ln w="25400">
            <a:solidFill>
              <a:srgbClr val="006600"/>
            </a:solidFill>
          </a:ln>
        </p:spPr>
        <p:txBody>
          <a:bodyPr wrap="square" rtlCol="0">
            <a:spAutoFit/>
          </a:bodyPr>
          <a:lstStyle/>
          <a:p>
            <a:pPr marL="82296" indent="0" algn="ctr">
              <a:buNone/>
            </a:pPr>
            <a:r>
              <a:rPr lang="en-GB" sz="3200" b="1" dirty="0">
                <a:solidFill>
                  <a:schemeClr val="accent6">
                    <a:lumMod val="75000"/>
                  </a:schemeClr>
                </a:solidFill>
                <a:latin typeface="Calibri" panose="020F0502020204030204" pitchFamily="34" charset="0"/>
              </a:rPr>
              <a:t>Aim </a:t>
            </a:r>
          </a:p>
          <a:p>
            <a:pPr marL="82296" indent="0" algn="ctr">
              <a:buNone/>
            </a:pPr>
            <a:r>
              <a:rPr lang="en-IE" sz="2400" dirty="0">
                <a:latin typeface="Calibri" pitchFamily="34" charset="0"/>
                <a:cs typeface="Calibri" pitchFamily="34" charset="0"/>
              </a:rPr>
              <a:t>Improve children’s skills by assisting parents in developing skills to prepare their children for school </a:t>
            </a:r>
            <a:r>
              <a:rPr lang="en-GB" sz="1400" b="1" dirty="0">
                <a:solidFill>
                  <a:srgbClr val="002060"/>
                </a:solidFill>
                <a:latin typeface="Calibri" panose="020F0502020204030204" pitchFamily="34" charset="0"/>
              </a:rPr>
              <a:t>	</a:t>
            </a:r>
            <a:endParaRPr lang="en-IE" dirty="0"/>
          </a:p>
        </p:txBody>
      </p:sp>
      <p:sp>
        <p:nvSpPr>
          <p:cNvPr id="4" name="Slide Number Placeholder 3"/>
          <p:cNvSpPr>
            <a:spLocks noGrp="1"/>
          </p:cNvSpPr>
          <p:nvPr>
            <p:ph type="sldNum" sz="quarter" idx="12"/>
          </p:nvPr>
        </p:nvSpPr>
        <p:spPr/>
        <p:txBody>
          <a:bodyPr/>
          <a:lstStyle/>
          <a:p>
            <a:pPr>
              <a:defRPr/>
            </a:pPr>
            <a:fld id="{5BC7FEBF-A170-470C-A369-F0D066FB58E5}" type="slidenum">
              <a:rPr lang="en-US" smtClean="0"/>
              <a:pPr>
                <a:defRPr/>
              </a:pPr>
              <a:t>3</a:t>
            </a:fld>
            <a:endParaRPr lang="en-US" dirty="0"/>
          </a:p>
        </p:txBody>
      </p:sp>
    </p:spTree>
    <p:extLst>
      <p:ext uri="{BB962C8B-B14F-4D97-AF65-F5344CB8AC3E}">
        <p14:creationId xmlns:p14="http://schemas.microsoft.com/office/powerpoint/2010/main" val="264115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673" y="520224"/>
            <a:ext cx="7467600" cy="850106"/>
          </a:xfrm>
        </p:spPr>
        <p:txBody>
          <a:bodyPr/>
          <a:lstStyle/>
          <a:p>
            <a:r>
              <a:rPr lang="en-IE" dirty="0">
                <a:latin typeface="Calibri" pitchFamily="34" charset="0"/>
                <a:cs typeface="Calibri" pitchFamily="34" charset="0"/>
              </a:rPr>
              <a:t>Thank you</a:t>
            </a:r>
          </a:p>
        </p:txBody>
      </p:sp>
      <p:sp>
        <p:nvSpPr>
          <p:cNvPr id="5" name="AutoShape 4" descr="data:image/jpeg;base64,/9j/4AAQSkZJRgABAQAAAQABAAD/2wCEAAkGBxQTEhUUExIWEhQXGCAZGBYVGCAfHxchHB0bGB0dGhwjHyggHCMoHBgiIzEiJikrLy4wICI1ODMsNygtLisBCgoKDg0OGxAQGywlICU2NDcuNzE0LDUwODQwLzQtLzcsNC8sLywsNCwvLCwsNDQsLCwsNCwsLCwsLCwsLCwsLP/AABEIAIQAwwMBEQACEQEDEQH/xAAcAAEAAgMBAQEAAAAAAAAAAAAABAUBAgMGBwj/xAA+EAACAQMCBAMGAwQJBQEAAAABAgMABBESIQYTMUEFIlEHFDJhcYE0c7IjQpGhFRYkM1KxweHwQ1NiktEI/8QAGgEBAAMBAQEAAAAAAAAAAAAAAAIDBAEFBv/EADMRAAICAQMDAgMHBAIDAAAAAAABAgMRBBIhEzFBIlFhkcEFFDJxobHwI4HR4UPxJDNC/9oADAMBAAIRAxEAPwD7jQCgFAKAUAoBQCgFAKAUAoBQCgFAKAUAoBQCgFAKAUAoBQCgFAKAUAoBQCgFAKAUAoBQCgFAKAUAoBQCgFAKAUAoBQCgFAKAUAoBQHNJQSwwfL1yNtxnY964nltEnBpJ+5rrI1FyoQbg+gxvmuZay32O4Two5z/OxiM6irq+UK9BjBz0Oa4ucST4OtbU4SXJkz6lbllWYZGM7ah2PpvTdlPb3GzbJb00n+3wOinbfY43qS7ckH34MQyhgGUgg7gjvSMlJZR2UXF7ZdzeukRQCgFAKAUAoBQCgFAKAUAoBQCgFAKAUByVGGrzaiTlQe23So4ayTbi8cY9yvuPFVjESXHlkl8ulckZOAd/vVEr4wUY2cORrhpZWOc6OYx55DGWOWKKOIGDThmJ3XHQdaPfGcYRXpOLpWVztnL154RtKs4nj5egW4HmHfvjH8q61b1I7cbfJyLodMupnqeP9jxGeSIx8mEOHfzkbaQcZals5wa2Rzl8iiuu1S6s8YXH+BFeRLcNFzGMr+bSSSBt+72H0orIRtcM8sSptlQrdq2rjP8An3JVs7sralEZyQu+dux/2q2Lk08rBRZGEZLa8rjP1JAqZUzNAYY7UBE8HnaS3hdt2eNGP1Kgn+ZoCZQCgFAKAUAoBQCgFAKAUAoDBbtQ7gjwvHzJAow+FL7dcggb/QVWnHc0u/ktlGzpxb7c4+pSFop7Zvdpvd15hJf4dyctvnuTmsrcLan05bee56OLaNQuvDe8du/Hj5E1r1hOkRhLoE1c8jYHHXPQVa7H1FBxysdzMqYuh2KeG3jb5K3+kFgSWSa5M8UrkIE30juM9sCs/VjVGUrJ5TfGDZ93lfKEKq9sopZz5MW93BBy7FVcrKuz/Jwdx3/h0pGyurbp0nz9Ts6b792sk0nF9vyI1vdRm2eG2nMHJYZkfbv2+pHSq4zg6XXVLG3yy6dVi1Mbr4bt67L8i6S8f3iNRDzEZN7gY9M9fTNa1ZLqxSjlY7nnOmHQlJzw0/wkm1TRzWabWpOevwfL5VZBbdzcslNkt+yMYYf7kmNl0Lg5U4wSevpU047UVSUt745O9TKjV+h+lAQOHfwlv+TH+gUB4fh+3llupHaO5kVbtxzReMqKFbYcnOCB0x3oC6Ti9ytqdCZnlnQjJ2EKysCPqYwD9aAr/C+Lr6dbcLDbJLPC1wNUj6RGNIA+HJYlt8bKMdaA4vx7cyKZLeCHQlkt44mkYHBMgKKQCD/dnDHbp60B2PHk7zsILUyQxvEjjDazzArMQ3wLpVxgH4sds0BsnHM3vOjlRtCxmVHUPjMKs3xkBXzoIIX4fU0BN4U4ouJ5kjuIYo+bbLcpy2YkBiV0vkDfbO1AewoBQCgFAKAjXUiIVZlyc6VIXJGr/IbVCbjFpstrjOacYvju+fY4i+b3gxcptGnVzO2fSodSXU2bePcs6EOh1dyznGPJU+ITq6TrdW5SGNgVYfv5zuP+d6zWSUozVscRX6m6iEq51y09mZy7/AjhjI0UyziOzKaTG5x20kY7/WoZc3GxSxDHYuwqlOqUM25zlc/HJz8WKWaxRQ23Ojc6st5sn0Gx3xUbmtMowhDKf9yem362U7bbNslxxwT/ABma7FzEIUzFtqOB6+bJ7bVdfLUK2KrXpMukho3p5u1+rnH0wQ7i8WS4ltpLcLDuzOBjoM6icVVKxTtlVKHp9/qXwplXRDUV2Zn2S+iJUDkskkEoFrEu6D5DfbvVsXlqdb9C8FM0knXdH+pJ9/zJFhNGsRaGJmDNgr1/4N6nXKChmCKroWSt22ySwi1eTTpUISD6DYVobxhYMKjuy2zrkZ+YqWVkhzgP0P0rpwgcO/hLf8mP9AoCG/B9kZDKbWPmFtZbfJbOc9euRQHSHhSzWUzLbRiQlm1gbgvkOR6asnOOtAb3XDNpJHHE9ujJENMa4xoGMYBG+MbYoCBd8EWktxzpYlkAhSFYyPKgRmYYx66uh22FAT7vhm0klE0lvG0g04Yj/BuuR0OD0z0oDSLhWzWQyC3QOSx1b7a8h8b4GrJzjrmgJtv4XCjK6RqrLGIlI6hAchR8s0BMoBQCgFAauoIIPQ1xrPB1Np5REM2FdIV88YAAYEDptv3qvdw4w7ov2ZlGdr4l7d/iQbmG5lt1XmLBPnLaemNxVM43TqSztkaq56aq9va5Q8EZ9c0wkjuFeGMaZUG+SOoI6HNVvdZYpQnmK7lq2U0uFlbU5cxf7c/Ag8+38QgYkNAsG+2NhjO2Nug6VTuq1dbzwomnZqPs69JNSc/3EniZuLUx2WsNHgEZw2npkGjvd1O2jOV88COmWn1O/V4xLP5ZIvi8U728Mb3CLKPiRpQrHfy533IpbRqLKYrPPk7Rq9FVqZvHpfbj5krxLxeeOSK2ZBKrIqscE8zIw2k0u1FkJxqazn9fc5p9JRbXPURlhptr4e2Syuf7LGBbR6wWw2PN/HFaJ/0IYqWTHX/5VjeoljjjwSLxzEySNIIosAFTtue3zq2WYyUuyKYOE4ShjMvcmWqsNWXDat0qccrPOfYoscXjEcY7mLfxGPIQyxmTppVgT/DOams45K5JN+klv0P0qRAgcO/hLf8AJj/QKA+bQ+OXJu9KXNyZmvmiSJ1X3dokILjVpzkJk4DZyBQHo/DePWmn0raO0JeREdNRbMWrdhoCgMVIHmO+PXYCNa+0jNvNK8CrImjEAlPMDSNoVJVMYKYOMkBu/wBwJH9e5OSxa2EcomEQDuwWQFdeqMmPW+22kL1796A1j9oDMsLi0wjQSTzFpMclIWKybaMucAkDAPY4oDTxbiS+5EcnuohLz25iCTBuYskqry5PJ5CQRkjUBk+m4Ho+F/GZLhZRNCIZYZTE6q+tchVcFWwMjDjtQF1QCgFAKA5SxklSG0gZyMfF/wDKi0208k4ySTTWc/oV1/JLNGjWkijz+YnuBsR09aosc7Ip0tdzXTGqmbjqYvtwRbhYedLcRkyzxJho1P1xtVclX1JWR5kl2Lq3d0YUT9MJPhsrI7Wb3UPaQmCR3y653wMgYyBtWdQs6O6mO1t8m2VtP3lw1M90Yrh+P0NfHbq6hWKNIgdaftNCZDMdiDgelc1E7q1GMY91zheTujq0t0pzlLs/Tl9l47nhva9xT7gi2VmORLKgeZ0O6g7BQeoPzFehTTCtelYPG1Opsul65Zx2K7wf2DyywLJNeCGV11cvlasZ3AZtY39dquMxE4C8cufC/ET4ZcyMYnfk9SQhfZHjz0BLDP8AtXJLKwShLbJP2OPts8M5HIUyK7ZOQvb61h0dHSk02mz1PtHU9eMZKLS+JB8E4S8U8W5dy28MYUR81iBpXAxGvp5fvW18I8xcyXgtPabxdPfXS+H2oKANymCn+8bOCD6Kvf756VGHKUmiyxtNwi8ozfewu8ihMqXEckqjVylBBON8K3r6dKsKD3vsYv8AxF7d0vopAigcmWXZiOhUg+Y465NAe74d/CW/5Mf6BQHFuG7crp0f9f3gEMciTOdQOcj6dKA4wcI2qTNMqMGYs2kSPoDOMMypnSrHJ3AzvQHOLgu0CyKyPLzVCMZZXchVOpVVmYlQDuAMYNAa/wBSLTQFxLlX1iXnScwNp0f3mrX8O2M9KAmWHDVvDpCR7KjRgEk+V21sDnrknvQESx4Is4jqWI5DIVLOzaOW2tFTJOlQ24UbUBc2dgkRkZFwZX5j/NsBc/wUUBJoBQCgFAc2DahgjRg5HfO2MfzqLzn4E1t2vPcr55JJTE9vKnLDHmd9WDjA+4NUyc5uLqax5NUI11Kcb4vdhYIM7xublLZhFOMGRyMfzqmThJzjU8S8mmCsrVU9Qt0PC/0Vvingkk8UDtdR+RcMxby5znIPc9vtVF2mlbCDc1wa9Prq9PZZGNT5fCxz/cx45BMl3G/PCR+XBZ8dMZ2+f+tc1EbI3xluwuPJ3RzpnpZQ2Ny57L37Hxj2+RMPFWY9GiQqflgjb716x87g9B4f7ClmjSWLxJWjdQykQ9Qd/wDuUAtPY3FHdJH/AEtFz0KvyuWNRwcjbmfKgOH/AOg2jM0ejOrJ156Zx2rNU4O2W3v5N16sVEN+MeD6twXaypbw+YCLkLjfYZUHp23pGNim23wJzodUUl6j4XwfMsHESmcgf2mRST0y+tVP3LD+NXrsZJZUnjg/TcjaNTswCAZOegA3JP2ruOcnMrbjBUcPcW2l8rG2nWQr1Xow+ek74+ddIkzh38Jb/kx/oFAeX8KnvrwSXUV0sAWd444GQGMrE5jbmt8eptJORjG2xoCxbjECXBt35HPFubjK45hIUDTnVp1ELq9e2N6AweNE0W78l8TmUAZHl5Ku5z9dG2PWgItv7QF5ZeW1mhBhWaIEqTKGYIFGDs2ogb+tAb3/ABHMDEHhltXZpV0koyvphaUNqHbI7YOR6b0BecLXjzWdvLIcu8Ssx9SQCaAtKAUAoBQCgOcsunGxOTjYZx9fQfOouWCUYbs/AheLRzMoFu6o4YFs+m9VXKxrFbSZp00qYyzem1jj8zh4hcoZfdmjc81PNIo29OtQsnFz6TT5Xctoqmq/vEZL0vhPuees/DIbuFreJpI+RIcs6g6s5HQEen2rDCmu+t1QbW1+T1bdTdpLVqLUpb148YO3ivgkNwo0XOTbx6HAGokDJ6ZGD19andpq7kts/wAKw/JXptbdppPfX/7HleO/9meZ4o8Eg8agCg+6zW6jRI+CrKdgrHYjp9j61dpNZG1YxjBk+0Ps2ymSlnduz2Xk8DZ8FeP2uY7bmiNu8Ew0HPceYfxxW9PJ5TTTwyx4Z9mMqzme8nV54zzBbq2t5GB1edvtkgZJrPZfFJqLzJeDXRpJycZTTUH58Fl7SuHLq/ijmSJQVY62J06s9NjWfTW4i7LFg262jdONNTzj9D6Jw3Ye72aMxL5jRCq7YOADk/I1KMVCLn3TITnKycamsOJ472k+ys3jrPaeWUr51fYP6b9m/wA60w9OElwYbfXmTayePk4S4hmT3aQy8np+0mGkjoATqJI+RFWmfGT6r7MPZ8PC4pC7iWeUDUwGAoH7q9zv1NAer4d/CW/5Mf6BQFTdcDWzySMWmCSuJJYFkIikYY3ZPngZA2PegO54Qg53NzJp5om5Os8vmDo+j12Bx0yM4zQEeLgS2Dq+qYhDIUQyEqnODK+lfnqP07UBJn4QtnjWNlYqsHIHmOQoIYEHqGBUENQGsXCMIIZ3mlcMz65JCxy0fJPyA0HoB86AuPDbJYIo4kzojUKuTk4AwMmgJNAKAUAoBQCgIH7PDSqRG0gA1tt0yBscVT6MOa4b8mn+plVtZUfC/XsVzQziEQrco1yNyx6lST261Q42qvYprea1PTu53Srar+pxuGfmiVblOVEP2yr/AIh8WQOuahJy371NbV+ItgodLpOt7pfhb9vHyI1qYLaCS6tlaYOeh207nPbIANQh0qa3dUs5LbFfqbo6a9qOP57nC+t4Li3iRDHayyEPoP72dt9v4VCyFVtUYrEW+cFtNl+nvnOWbIx4yc/EeGZ/2EaTKdCjYtjBzklR1IqNujt9EYy7EqPtOj+pOcHy/bPzJtr4PAt9r94BlyW5WN8kb75+ecVbDT1LU7t/PsZ7NZfLRben6e2fgTYbuR2lW4hCwrk5I9On129KujOcnJWx9JmnVXXGEqJ5mztaS5ZXSRRbjy6em/pg/WpweWnF+khbHEXCcXvJ8ETDUGkzq+H5VaotZTfcyzlGWHGPbud4FwMZ1EVOPCwVzeXnGDZuh+lSIEDh38Jb/kx/oFAWNAKAUAoBQCgFAKAUAoBQCgI86BmCtHqX4tRxgEdNuuahJJvDRbBuKcoyw+xEEMXNkn5bcxBpJwfMANXlHfriqtsN7sxyuC/fb0o07ltfP059irjZRbNNbWpczNl43OCeucjf+XrWdNKpzqhnd3TNslJ6hVX242Lhoytm3vEQimWJEUFrcHcdyMdDn1rvTl1Y7ZJJd4nHdD7vN2Qcm3xL9isnuoZWNzcwywGJwqjqHxuMjA3+m3zrNKdc31rYuO1/M2wqvqj93onGW5Zfw9/P+yRfQQSXsMvvBVmCsqaeuNwM9s+lWWRrnqIz34fHBTTO+rR2VdPKWU3n58ecHMTW7STXcCSSyxn4DsCT5dQ2J6VHdU5yurTcl4/Qns1Ea4aW5qMZefPvj2LW2aWWWN3cRo6ZNux33G4x3+taYOc5xk3hNdjFYqqq5QjHLT4kux3iRWiPNhMSocgA1OKTh6o4SKpOUbV057mywOhtD/8Ar96u9LxIyrfHdD5kgYz86mVc4MP0P0rpwgcO/hLf8mP9AoCxoBQCgFAKAUAoBQCgFAKAUAoCPiTQ26B99Jwcf+Oe/TrUPXtfbJbmveu+OM+/xId7YszwuZ+Xyz5lHRztt12qqyuTlGW7GO/xNFN8IxnBQzu7e6OVxJbxXa5U8+UYBAOMDb6VCUqYXrP4pE4R1FuleH6ImJraVnmEhjljK5iiPXIHf7967KE3KW7DXhCFlUYQcN0ZL8TNYbRmiWZ4EFyinQudhj4a5GEnBWSit67Ep3QjY6oWPpt8v9zWS3naFeWY7adjqkX1/wBa442uC24jJ9zqsoja+pmcFwjZFtpLwkZNxEN+uBtj6dDXUqZ35/8ApHG9TXpMf8ciwtebpbmBWO+kDv8AWrob8PcZbOluXTyvckgnA2+3pVngp4z3N66RNX6H6UBA4d/CW/5Mf6BQFjQCgFAKAUAoBQCgFAKAUAoBQGsiZBHqMbVxrKwdi8PJxms0ZQrrqC4Iz8uhqMq4yWGWQunGTlF4b+ppLIWjEkaBnxlQ/l6/bIrjbcd0Vl+MkoxUZ7LHhecc/wDZFvrJFkFywcuoxpTfrt079arsripdV5yvYupvslW9PFrD9zo9gROZ+Y+NGOWOm1ddWLOpl9uxFahOlUbVnPc1i8PjklW6BcMVwFOwwfVeoNcVUZTV3OcHZaiyup6Z4xn+cneAhfPIiROzadjnO+F3wNz6VOOF6pJJv+IrnmXog3JLn/Jvb2nLTQjH5FvN3zUow2x2ohO3qT3SXy4JNTKhQGr9D9KAgcO/hLf8mP8AQKAsaAUAoBQCgFAKAUAoBQCgFAKAUAoBQHOCLSMZJ3J3OepzUYxwsE5z3PJhUbWSWyuBhcdD3Oc70w85zwG47Usc+5mSPJU6iMHOB+98jRrLXIjJJNY7mzID1Ge+9dayRTa7G1dOCgFAYIoCP4da8qKOPOrQipnGM6QBnG+OlASaAUAoBQCgFAKAUAoBQCgFAKAUAoBQCgFAKAUAoBQCgFAKAUAoBQCgFAKAUAoBQCgFAKAUAoBQCgFAKAUAoBQCgFAKAUAoBQCgFAKAUAoBQCgFAf/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 name="AutoShape 6" descr="data:image/jpeg;base64,/9j/4AAQSkZJRgABAQAAAQABAAD/2wCEAAkGBxQTEhUUExIWEhQXGCAZGBYVGCAfHxchHB0bGB0dGhwjHyggHCMoHBgiIzEiJikrLy4wICI1ODMsNygtLisBCgoKDg0OGxAQGywlICU2NDcuNzE0LDUwODQwLzQtLzcsNC8sLywsNCwvLCwsNDQsLCwsNCwsLCwsLCwsLCwsLP/AABEIAIQAwwMBEQACEQEDEQH/xAAcAAEAAgMBAQEAAAAAAAAAAAAABAUBAgMGBwj/xAA+EAACAQMCBAMGAwQJBQEAAAABAgMABBESIQYTMUEFIlEHFDJhcYE0c7IjQpGhFRYkM1KxweHwQ1NiktEI/8QAGgEBAAMBAQEAAAAAAAAAAAAAAAIDBAEFBv/EADMRAAICAQMDAgMHBAIDAAAAAAABAgMRBBIhEzFBIlFhkcEFFDJxobHwI4HR4UPxJDNC/9oADAMBAAIRAxEAPwD7jQCgFAKAUAoBQCgFAKAUAoBQCgFAKAUAoBQCgFAKAUAoBQCgFAKAUAoBQCgFAKAUAoBQCgFAKAUAoBQCgFAKAUAoBQCgFAKAUAoBQHNJQSwwfL1yNtxnY964nltEnBpJ+5rrI1FyoQbg+gxvmuZay32O4Two5z/OxiM6irq+UK9BjBz0Oa4ucST4OtbU4SXJkz6lbllWYZGM7ah2PpvTdlPb3GzbJb00n+3wOinbfY43qS7ckH34MQyhgGUgg7gjvSMlJZR2UXF7ZdzeukRQCgFAKAUAoBQCgFAKAUAoBQCgFAKAUByVGGrzaiTlQe23So4ayTbi8cY9yvuPFVjESXHlkl8ulckZOAd/vVEr4wUY2cORrhpZWOc6OYx55DGWOWKKOIGDThmJ3XHQdaPfGcYRXpOLpWVztnL154RtKs4nj5egW4HmHfvjH8q61b1I7cbfJyLodMupnqeP9jxGeSIx8mEOHfzkbaQcZals5wa2Rzl8iiuu1S6s8YXH+BFeRLcNFzGMr+bSSSBt+72H0orIRtcM8sSptlQrdq2rjP8An3JVs7sralEZyQu+dux/2q2Lk08rBRZGEZLa8rjP1JAqZUzNAYY7UBE8HnaS3hdt2eNGP1Kgn+ZoCZQCgFAKAUAoBQCgFAKAUAoDBbtQ7gjwvHzJAow+FL7dcggb/QVWnHc0u/ktlGzpxb7c4+pSFop7Zvdpvd15hJf4dyctvnuTmsrcLan05bee56OLaNQuvDe8du/Hj5E1r1hOkRhLoE1c8jYHHXPQVa7H1FBxysdzMqYuh2KeG3jb5K3+kFgSWSa5M8UrkIE30juM9sCs/VjVGUrJ5TfGDZ93lfKEKq9sopZz5MW93BBy7FVcrKuz/Jwdx3/h0pGyurbp0nz9Ts6b792sk0nF9vyI1vdRm2eG2nMHJYZkfbv2+pHSq4zg6XXVLG3yy6dVi1Mbr4bt67L8i6S8f3iNRDzEZN7gY9M9fTNa1ZLqxSjlY7nnOmHQlJzw0/wkm1TRzWabWpOevwfL5VZBbdzcslNkt+yMYYf7kmNl0Lg5U4wSevpU047UVSUt745O9TKjV+h+lAQOHfwlv+TH+gUB4fh+3llupHaO5kVbtxzReMqKFbYcnOCB0x3oC6Ti9ytqdCZnlnQjJ2EKysCPqYwD9aAr/C+Lr6dbcLDbJLPC1wNUj6RGNIA+HJYlt8bKMdaA4vx7cyKZLeCHQlkt44mkYHBMgKKQCD/dnDHbp60B2PHk7zsILUyQxvEjjDazzArMQ3wLpVxgH4sds0BsnHM3vOjlRtCxmVHUPjMKs3xkBXzoIIX4fU0BN4U4ouJ5kjuIYo+bbLcpy2YkBiV0vkDfbO1AewoBQCgFAKAjXUiIVZlyc6VIXJGr/IbVCbjFpstrjOacYvju+fY4i+b3gxcptGnVzO2fSodSXU2bePcs6EOh1dyznGPJU+ITq6TrdW5SGNgVYfv5zuP+d6zWSUozVscRX6m6iEq51y09mZy7/AjhjI0UyziOzKaTG5x20kY7/WoZc3GxSxDHYuwqlOqUM25zlc/HJz8WKWaxRQ23Ojc6st5sn0Gx3xUbmtMowhDKf9yem362U7bbNslxxwT/ABma7FzEIUzFtqOB6+bJ7bVdfLUK2KrXpMukho3p5u1+rnH0wQ7i8WS4ltpLcLDuzOBjoM6icVVKxTtlVKHp9/qXwplXRDUV2Zn2S+iJUDkskkEoFrEu6D5DfbvVsXlqdb9C8FM0knXdH+pJ9/zJFhNGsRaGJmDNgr1/4N6nXKChmCKroWSt22ySwi1eTTpUISD6DYVobxhYMKjuy2zrkZ+YqWVkhzgP0P0rpwgcO/hLf8mP9AoCG/B9kZDKbWPmFtZbfJbOc9euRQHSHhSzWUzLbRiQlm1gbgvkOR6asnOOtAb3XDNpJHHE9ujJENMa4xoGMYBG+MbYoCBd8EWktxzpYlkAhSFYyPKgRmYYx66uh22FAT7vhm0klE0lvG0g04Yj/BuuR0OD0z0oDSLhWzWQyC3QOSx1b7a8h8b4GrJzjrmgJtv4XCjK6RqrLGIlI6hAchR8s0BMoBQCgFAauoIIPQ1xrPB1Np5REM2FdIV88YAAYEDptv3qvdw4w7ov2ZlGdr4l7d/iQbmG5lt1XmLBPnLaemNxVM43TqSztkaq56aq9va5Q8EZ9c0wkjuFeGMaZUG+SOoI6HNVvdZYpQnmK7lq2U0uFlbU5cxf7c/Ag8+38QgYkNAsG+2NhjO2Nug6VTuq1dbzwomnZqPs69JNSc/3EniZuLUx2WsNHgEZw2npkGjvd1O2jOV88COmWn1O/V4xLP5ZIvi8U728Mb3CLKPiRpQrHfy533IpbRqLKYrPPk7Rq9FVqZvHpfbj5krxLxeeOSK2ZBKrIqscE8zIw2k0u1FkJxqazn9fc5p9JRbXPURlhptr4e2Syuf7LGBbR6wWw2PN/HFaJ/0IYqWTHX/5VjeoljjjwSLxzEySNIIosAFTtue3zq2WYyUuyKYOE4ShjMvcmWqsNWXDat0qccrPOfYoscXjEcY7mLfxGPIQyxmTppVgT/DOams45K5JN+klv0P0qRAgcO/hLf8AJj/QKA+bQ+OXJu9KXNyZmvmiSJ1X3dokILjVpzkJk4DZyBQHo/DePWmn0raO0JeREdNRbMWrdhoCgMVIHmO+PXYCNa+0jNvNK8CrImjEAlPMDSNoVJVMYKYOMkBu/wBwJH9e5OSxa2EcomEQDuwWQFdeqMmPW+22kL1796A1j9oDMsLi0wjQSTzFpMclIWKybaMucAkDAPY4oDTxbiS+5EcnuohLz25iCTBuYskqry5PJ5CQRkjUBk+m4Ho+F/GZLhZRNCIZYZTE6q+tchVcFWwMjDjtQF1QCgFAKA5SxklSG0gZyMfF/wDKi0208k4ySTTWc/oV1/JLNGjWkijz+YnuBsR09aosc7Ip0tdzXTGqmbjqYvtwRbhYedLcRkyzxJho1P1xtVclX1JWR5kl2Lq3d0YUT9MJPhsrI7Wb3UPaQmCR3y653wMgYyBtWdQs6O6mO1t8m2VtP3lw1M90Yrh+P0NfHbq6hWKNIgdaftNCZDMdiDgelc1E7q1GMY91zheTujq0t0pzlLs/Tl9l47nhva9xT7gi2VmORLKgeZ0O6g7BQeoPzFehTTCtelYPG1Opsul65Zx2K7wf2DyywLJNeCGV11cvlasZ3AZtY39dquMxE4C8cufC/ET4ZcyMYnfk9SQhfZHjz0BLDP8AtXJLKwShLbJP2OPts8M5HIUyK7ZOQvb61h0dHSk02mz1PtHU9eMZKLS+JB8E4S8U8W5dy28MYUR81iBpXAxGvp5fvW18I8xcyXgtPabxdPfXS+H2oKANymCn+8bOCD6Kvf756VGHKUmiyxtNwi8ozfewu8ihMqXEckqjVylBBON8K3r6dKsKD3vsYv8AxF7d0vopAigcmWXZiOhUg+Y465NAe74d/CW/5Mf6BQHFuG7crp0f9f3gEMciTOdQOcj6dKA4wcI2qTNMqMGYs2kSPoDOMMypnSrHJ3AzvQHOLgu0CyKyPLzVCMZZXchVOpVVmYlQDuAMYNAa/wBSLTQFxLlX1iXnScwNp0f3mrX8O2M9KAmWHDVvDpCR7KjRgEk+V21sDnrknvQESx4Is4jqWI5DIVLOzaOW2tFTJOlQ24UbUBc2dgkRkZFwZX5j/NsBc/wUUBJoBQCgFAc2DahgjRg5HfO2MfzqLzn4E1t2vPcr55JJTE9vKnLDHmd9WDjA+4NUyc5uLqax5NUI11Kcb4vdhYIM7xublLZhFOMGRyMfzqmThJzjU8S8mmCsrVU9Qt0PC/0Vvingkk8UDtdR+RcMxby5znIPc9vtVF2mlbCDc1wa9Prq9PZZGNT5fCxz/cx45BMl3G/PCR+XBZ8dMZ2+f+tc1EbI3xluwuPJ3RzpnpZQ2Ny57L37Hxj2+RMPFWY9GiQqflgjb716x87g9B4f7ClmjSWLxJWjdQykQ9Qd/wDuUAtPY3FHdJH/AEtFz0KvyuWNRwcjbmfKgOH/AOg2jM0ejOrJ156Zx2rNU4O2W3v5N16sVEN+MeD6twXaypbw+YCLkLjfYZUHp23pGNim23wJzodUUl6j4XwfMsHESmcgf2mRST0y+tVP3LD+NXrsZJZUnjg/TcjaNTswCAZOegA3JP2ruOcnMrbjBUcPcW2l8rG2nWQr1Xow+ek74+ddIkzh38Jb/kx/oFAeX8KnvrwSXUV0sAWd444GQGMrE5jbmt8eptJORjG2xoCxbjECXBt35HPFubjK45hIUDTnVp1ELq9e2N6AweNE0W78l8TmUAZHl5Ku5z9dG2PWgItv7QF5ZeW1mhBhWaIEqTKGYIFGDs2ogb+tAb3/ABHMDEHhltXZpV0koyvphaUNqHbI7YOR6b0BecLXjzWdvLIcu8Ssx9SQCaAtKAUAoBQCgOcsunGxOTjYZx9fQfOouWCUYbs/AheLRzMoFu6o4YFs+m9VXKxrFbSZp00qYyzem1jj8zh4hcoZfdmjc81PNIo29OtQsnFz6TT5Xctoqmq/vEZL0vhPuees/DIbuFreJpI+RIcs6g6s5HQEen2rDCmu+t1QbW1+T1bdTdpLVqLUpb148YO3ivgkNwo0XOTbx6HAGokDJ6ZGD19andpq7kts/wAKw/JXptbdppPfX/7HleO/9meZ4o8Eg8agCg+6zW6jRI+CrKdgrHYjp9j61dpNZG1YxjBk+0Ps2ymSlnduz2Xk8DZ8FeP2uY7bmiNu8Ew0HPceYfxxW9PJ5TTTwyx4Z9mMqzme8nV54zzBbq2t5GB1edvtkgZJrPZfFJqLzJeDXRpJycZTTUH58Fl7SuHLq/ijmSJQVY62J06s9NjWfTW4i7LFg262jdONNTzj9D6Jw3Ye72aMxL5jRCq7YOADk/I1KMVCLn3TITnKycamsOJ472k+ys3jrPaeWUr51fYP6b9m/wA60w9OElwYbfXmTayePk4S4hmT3aQy8np+0mGkjoATqJI+RFWmfGT6r7MPZ8PC4pC7iWeUDUwGAoH7q9zv1NAer4d/CW/5Mf6BQFTdcDWzySMWmCSuJJYFkIikYY3ZPngZA2PegO54Qg53NzJp5om5Os8vmDo+j12Bx0yM4zQEeLgS2Dq+qYhDIUQyEqnODK+lfnqP07UBJn4QtnjWNlYqsHIHmOQoIYEHqGBUENQGsXCMIIZ3mlcMz65JCxy0fJPyA0HoB86AuPDbJYIo4kzojUKuTk4AwMmgJNAKAUAoBQCgIH7PDSqRG0gA1tt0yBscVT6MOa4b8mn+plVtZUfC/XsVzQziEQrco1yNyx6lST261Q42qvYprea1PTu53Srar+pxuGfmiVblOVEP2yr/AIh8WQOuahJy371NbV+ItgodLpOt7pfhb9vHyI1qYLaCS6tlaYOeh207nPbIANQh0qa3dUs5LbFfqbo6a9qOP57nC+t4Li3iRDHayyEPoP72dt9v4VCyFVtUYrEW+cFtNl+nvnOWbIx4yc/EeGZ/2EaTKdCjYtjBzklR1IqNujt9EYy7EqPtOj+pOcHy/bPzJtr4PAt9r94BlyW5WN8kb75+ecVbDT1LU7t/PsZ7NZfLRben6e2fgTYbuR2lW4hCwrk5I9On129KujOcnJWx9JmnVXXGEqJ5mztaS5ZXSRRbjy6em/pg/WpweWnF+khbHEXCcXvJ8ETDUGkzq+H5VaotZTfcyzlGWHGPbud4FwMZ1EVOPCwVzeXnGDZuh+lSIEDh38Jb/kx/oFAWNAKAUAoBQCgFAKAUAoBQCgI86BmCtHqX4tRxgEdNuuahJJvDRbBuKcoyw+xEEMXNkn5bcxBpJwfMANXlHfriqtsN7sxyuC/fb0o07ltfP059irjZRbNNbWpczNl43OCeucjf+XrWdNKpzqhnd3TNslJ6hVX242Lhoytm3vEQimWJEUFrcHcdyMdDn1rvTl1Y7ZJJd4nHdD7vN2Qcm3xL9isnuoZWNzcwywGJwqjqHxuMjA3+m3zrNKdc31rYuO1/M2wqvqj93onGW5Zfw9/P+yRfQQSXsMvvBVmCsqaeuNwM9s+lWWRrnqIz34fHBTTO+rR2VdPKWU3n58ecHMTW7STXcCSSyxn4DsCT5dQ2J6VHdU5yurTcl4/Qns1Ea4aW5qMZefPvj2LW2aWWWN3cRo6ZNux33G4x3+taYOc5xk3hNdjFYqqq5QjHLT4kux3iRWiPNhMSocgA1OKTh6o4SKpOUbV057mywOhtD/8Ar96u9LxIyrfHdD5kgYz86mVc4MP0P0rpwgcO/hLf8mP9AoCxoBQCgFAKAUAoBQCgFAKAUAoCPiTQ26B99Jwcf+Oe/TrUPXtfbJbmveu+OM+/xId7YszwuZ+Xyz5lHRztt12qqyuTlGW7GO/xNFN8IxnBQzu7e6OVxJbxXa5U8+UYBAOMDb6VCUqYXrP4pE4R1FuleH6ImJraVnmEhjljK5iiPXIHf7967KE3KW7DXhCFlUYQcN0ZL8TNYbRmiWZ4EFyinQudhj4a5GEnBWSit67Ep3QjY6oWPpt8v9zWS3naFeWY7adjqkX1/wBa442uC24jJ9zqsoja+pmcFwjZFtpLwkZNxEN+uBtj6dDXUqZ35/8ApHG9TXpMf8ciwtebpbmBWO+kDv8AWrob8PcZbOluXTyvckgnA2+3pVngp4z3N66RNX6H6UBA4d/CW/5Mf6BQFjQCgFAKAUAoBQCgFAKAUAoBQGsiZBHqMbVxrKwdi8PJxms0ZQrrqC4Iz8uhqMq4yWGWQunGTlF4b+ppLIWjEkaBnxlQ/l6/bIrjbcd0Vl+MkoxUZ7LHhecc/wDZFvrJFkFywcuoxpTfrt079arsripdV5yvYupvslW9PFrD9zo9gROZ+Y+NGOWOm1ddWLOpl9uxFahOlUbVnPc1i8PjklW6BcMVwFOwwfVeoNcVUZTV3OcHZaiyup6Z4xn+cneAhfPIiROzadjnO+F3wNz6VOOF6pJJv+IrnmXog3JLn/Jvb2nLTQjH5FvN3zUow2x2ohO3qT3SXy4JNTKhQGr9D9KAgcO/hLf8mP8AQKAsaAUAoBQCgFAKAUAoBQCgFAKAUAoBQHOCLSMZJ3J3OepzUYxwsE5z3PJhUbWSWyuBhcdD3Oc70w85zwG47Usc+5mSPJU6iMHOB+98jRrLXIjJJNY7mzID1Ge+9dayRTa7G1dOCgFAYIoCP4da8qKOPOrQipnGM6QBnG+OlASaAUAoBQCgFAKAUAoBQCgFAKAUAoBQCgFAKAUAoBQCgFAKAUAoBQCgFAKAUAoBQCgFAKAUAoBQCgFAKAUAoBQCgFAKAUAoBQCgFAKAUAoBQCgFAf/Z"/>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4122809"/>
            <a:ext cx="2161032" cy="71932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7904" y="5519250"/>
            <a:ext cx="2473645" cy="696385"/>
          </a:xfrm>
          <a:prstGeom prst="rect">
            <a:avLst/>
          </a:prstGeom>
        </p:spPr>
      </p:pic>
      <p:sp>
        <p:nvSpPr>
          <p:cNvPr id="4" name="Rectangle 3"/>
          <p:cNvSpPr/>
          <p:nvPr/>
        </p:nvSpPr>
        <p:spPr>
          <a:xfrm>
            <a:off x="457200" y="1512947"/>
            <a:ext cx="7321624" cy="2585323"/>
          </a:xfrm>
          <a:prstGeom prst="rect">
            <a:avLst/>
          </a:prstGeom>
        </p:spPr>
        <p:txBody>
          <a:bodyPr wrap="square">
            <a:spAutoFit/>
          </a:bodyPr>
          <a:lstStyle/>
          <a:p>
            <a:pPr>
              <a:buFontTx/>
              <a:buNone/>
            </a:pPr>
            <a:r>
              <a:rPr lang="en-IE" b="1" dirty="0">
                <a:latin typeface="Calibri" pitchFamily="34" charset="0"/>
                <a:cs typeface="Calibri" pitchFamily="34" charset="0"/>
              </a:rPr>
              <a:t>Questions:</a:t>
            </a:r>
          </a:p>
          <a:p>
            <a:pPr>
              <a:buFontTx/>
              <a:buNone/>
            </a:pPr>
            <a:r>
              <a:rPr lang="en-IE" dirty="0">
                <a:latin typeface="Calibri" pitchFamily="34" charset="0"/>
                <a:cs typeface="Calibri" pitchFamily="34" charset="0"/>
                <a:hlinkClick r:id="rId5"/>
              </a:rPr>
              <a:t>Orla.doyle@ucd.ie</a:t>
            </a:r>
            <a:endParaRPr lang="en-IE" dirty="0">
              <a:latin typeface="Calibri" pitchFamily="34" charset="0"/>
              <a:cs typeface="Calibri" pitchFamily="34" charset="0"/>
            </a:endParaRPr>
          </a:p>
          <a:p>
            <a:pPr>
              <a:buFontTx/>
              <a:buNone/>
            </a:pPr>
            <a:endParaRPr lang="en-IE" b="1" dirty="0">
              <a:latin typeface="Calibri" pitchFamily="34" charset="0"/>
              <a:cs typeface="Calibri" pitchFamily="34" charset="0"/>
            </a:endParaRPr>
          </a:p>
          <a:p>
            <a:pPr>
              <a:buFontTx/>
              <a:buNone/>
            </a:pPr>
            <a:r>
              <a:rPr lang="en-IE" b="1" dirty="0">
                <a:latin typeface="Calibri" pitchFamily="34" charset="0"/>
                <a:cs typeface="Calibri" pitchFamily="34" charset="0"/>
              </a:rPr>
              <a:t>Additional information see:</a:t>
            </a:r>
            <a:r>
              <a:rPr lang="en-IE" dirty="0">
                <a:latin typeface="Calibri" pitchFamily="34" charset="0"/>
                <a:cs typeface="Calibri" pitchFamily="34" charset="0"/>
              </a:rPr>
              <a:t> </a:t>
            </a:r>
          </a:p>
          <a:p>
            <a:pPr>
              <a:buFontTx/>
              <a:buNone/>
            </a:pPr>
            <a:r>
              <a:rPr lang="en-IE" dirty="0">
                <a:latin typeface="+mn-lt"/>
                <a:cs typeface="Calibri" pitchFamily="34" charset="0"/>
                <a:hlinkClick r:id="rId6"/>
              </a:rPr>
              <a:t>www.preparingforlife.com</a:t>
            </a:r>
            <a:endParaRPr lang="en-IE" dirty="0">
              <a:latin typeface="+mn-lt"/>
              <a:cs typeface="Calibri" pitchFamily="34" charset="0"/>
            </a:endParaRPr>
          </a:p>
          <a:p>
            <a:pPr>
              <a:buFontTx/>
              <a:buNone/>
            </a:pPr>
            <a:r>
              <a:rPr lang="en-IE" u="sng" dirty="0">
                <a:latin typeface="+mn-lt"/>
                <a:cs typeface="Calibri" pitchFamily="34" charset="0"/>
                <a:hlinkClick r:id="rId7"/>
              </a:rPr>
              <a:t>http://geary.ucd.ie/preparingforlife/</a:t>
            </a:r>
            <a:endParaRPr lang="en-IE" u="sng" dirty="0">
              <a:latin typeface="+mn-lt"/>
              <a:cs typeface="Calibri" pitchFamily="34" charset="0"/>
            </a:endParaRPr>
          </a:p>
          <a:p>
            <a:r>
              <a:rPr lang="en-IE" dirty="0">
                <a:effectLst/>
                <a:latin typeface="+mn-lt"/>
                <a:hlinkClick r:id="rId8"/>
              </a:rPr>
              <a:t>https://cehd.uchicago.edu/creciendojuntos</a:t>
            </a:r>
            <a:endParaRPr lang="en-IE" dirty="0">
              <a:effectLst/>
              <a:latin typeface="+mn-lt"/>
            </a:endParaRPr>
          </a:p>
          <a:p>
            <a:endParaRPr lang="en-IE" sz="1800" dirty="0">
              <a:effectLst/>
              <a:latin typeface="Arial" panose="020B0604020202020204" pitchFamily="34" charset="0"/>
            </a:endParaRPr>
          </a:p>
          <a:p>
            <a:pPr>
              <a:buFontTx/>
              <a:buNone/>
            </a:pPr>
            <a:endParaRPr lang="en-IE" dirty="0">
              <a:latin typeface="Calibri" pitchFamily="34" charset="0"/>
              <a:cs typeface="Calibri" pitchFamily="34" charset="0"/>
            </a:endParaRPr>
          </a:p>
        </p:txBody>
      </p:sp>
      <p:sp>
        <p:nvSpPr>
          <p:cNvPr id="10" name="Slide Number Placeholder 9"/>
          <p:cNvSpPr>
            <a:spLocks noGrp="1"/>
          </p:cNvSpPr>
          <p:nvPr>
            <p:ph type="sldNum" sz="quarter" idx="12"/>
          </p:nvPr>
        </p:nvSpPr>
        <p:spPr/>
        <p:txBody>
          <a:bodyPr/>
          <a:lstStyle/>
          <a:p>
            <a:fld id="{CA695641-F07B-284E-A3A9-2F0739BF72A6}" type="slidenum">
              <a:rPr lang="en-US" smtClean="0"/>
              <a:pPr/>
              <a:t>30</a:t>
            </a:fld>
            <a:endParaRPr lang="en-US"/>
          </a:p>
        </p:txBody>
      </p:sp>
      <p:pic>
        <p:nvPicPr>
          <p:cNvPr id="13" name="Picture 12" descr="Logo&#10;&#10;Description automatically generated">
            <a:extLst>
              <a:ext uri="{FF2B5EF4-FFF2-40B4-BE49-F238E27FC236}">
                <a16:creationId xmlns:a16="http://schemas.microsoft.com/office/drawing/2014/main" id="{0E3DDC2D-7752-32B7-9737-BADA6D62DAB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04576" y="4204185"/>
            <a:ext cx="1759173" cy="739227"/>
          </a:xfrm>
          <a:prstGeom prst="rect">
            <a:avLst/>
          </a:prstGeom>
        </p:spPr>
      </p:pic>
      <p:pic>
        <p:nvPicPr>
          <p:cNvPr id="16" name="Picture 15" descr="A logo with a black background&#10;&#10;AI-generated content may be incorrect.">
            <a:extLst>
              <a:ext uri="{FF2B5EF4-FFF2-40B4-BE49-F238E27FC236}">
                <a16:creationId xmlns:a16="http://schemas.microsoft.com/office/drawing/2014/main" id="{771CCC1F-F592-8092-1030-B567488FF7F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44414" y="5385105"/>
            <a:ext cx="1102815" cy="984293"/>
          </a:xfrm>
          <a:prstGeom prst="rect">
            <a:avLst/>
          </a:prstGeom>
        </p:spPr>
      </p:pic>
      <p:pic>
        <p:nvPicPr>
          <p:cNvPr id="18" name="Picture 17" descr="A close up of a logo&#10;&#10;AI-generated content may be incorrect.">
            <a:extLst>
              <a:ext uri="{FF2B5EF4-FFF2-40B4-BE49-F238E27FC236}">
                <a16:creationId xmlns:a16="http://schemas.microsoft.com/office/drawing/2014/main" id="{BBD41D3A-B372-524F-054D-1CAD0CDF289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7584" y="5336014"/>
            <a:ext cx="1642653" cy="1062859"/>
          </a:xfrm>
          <a:prstGeom prst="rect">
            <a:avLst/>
          </a:prstGeom>
        </p:spPr>
      </p:pic>
      <p:pic>
        <p:nvPicPr>
          <p:cNvPr id="19" name="Picture 18" descr="DCEDIY Early Years e-Bulletin for ELC and SAC Providers - Fingal County  Childcare Committee">
            <a:extLst>
              <a:ext uri="{FF2B5EF4-FFF2-40B4-BE49-F238E27FC236}">
                <a16:creationId xmlns:a16="http://schemas.microsoft.com/office/drawing/2014/main" id="{BE512E58-D11C-F12D-3B0B-43080456D42A}"/>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48717" y="3987102"/>
            <a:ext cx="3244850" cy="956310"/>
          </a:xfrm>
          <a:prstGeom prst="rect">
            <a:avLst/>
          </a:prstGeom>
          <a:noFill/>
          <a:ln>
            <a:noFill/>
          </a:ln>
        </p:spPr>
      </p:pic>
    </p:spTree>
    <p:extLst>
      <p:ext uri="{BB962C8B-B14F-4D97-AF65-F5344CB8AC3E}">
        <p14:creationId xmlns:p14="http://schemas.microsoft.com/office/powerpoint/2010/main" val="204824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833" y="3328232"/>
            <a:ext cx="1406193" cy="1295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3212976"/>
            <a:ext cx="1598245" cy="1526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72998" y="1327769"/>
            <a:ext cx="1893324" cy="1751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2" name="Rectangle 2"/>
          <p:cNvSpPr>
            <a:spLocks noGrp="1" noChangeArrowheads="1"/>
          </p:cNvSpPr>
          <p:nvPr>
            <p:ph type="title"/>
          </p:nvPr>
        </p:nvSpPr>
        <p:spPr>
          <a:xfrm>
            <a:off x="827584" y="0"/>
            <a:ext cx="7467600" cy="719138"/>
          </a:xfrm>
        </p:spPr>
        <p:txBody>
          <a:bodyPr>
            <a:noAutofit/>
          </a:bodyPr>
          <a:lstStyle/>
          <a:p>
            <a:pPr algn="ctr">
              <a:defRPr/>
            </a:pPr>
            <a:r>
              <a:rPr lang="en-US" i="1" dirty="0">
                <a:latin typeface="Calibri" pitchFamily="34" charset="0"/>
                <a:cs typeface="Calibri" pitchFamily="34" charset="0"/>
              </a:rPr>
              <a:t>Preparing for Life </a:t>
            </a:r>
            <a:r>
              <a:rPr lang="en-US" dirty="0">
                <a:latin typeface="Calibri" pitchFamily="34" charset="0"/>
                <a:cs typeface="Calibri" pitchFamily="34" charset="0"/>
              </a:rPr>
              <a:t>(2008-2015) </a:t>
            </a:r>
            <a:endParaRPr lang="en-US" sz="1200" dirty="0">
              <a:latin typeface="Calibri" pitchFamily="34" charset="0"/>
              <a:cs typeface="Calibri" pitchFamily="34" charset="0"/>
            </a:endParaRPr>
          </a:p>
        </p:txBody>
      </p:sp>
      <p:sp>
        <p:nvSpPr>
          <p:cNvPr id="63" name="TextBox 62"/>
          <p:cNvSpPr txBox="1"/>
          <p:nvPr/>
        </p:nvSpPr>
        <p:spPr>
          <a:xfrm>
            <a:off x="467544" y="3356992"/>
            <a:ext cx="1981200" cy="707886"/>
          </a:xfrm>
          <a:prstGeom prst="rect">
            <a:avLst/>
          </a:prstGeom>
          <a:noFill/>
          <a:effectLst/>
        </p:spPr>
        <p:txBody>
          <a:bodyPr wrap="square" rtlCol="0">
            <a:spAutoFit/>
          </a:bodyPr>
          <a:lstStyle/>
          <a:p>
            <a:pPr algn="ctr"/>
            <a:r>
              <a:rPr lang="en-IE" sz="2000" b="1" dirty="0">
                <a:solidFill>
                  <a:srgbClr val="002060"/>
                </a:solidFill>
                <a:latin typeface="Calibri" panose="020F0502020204030204" pitchFamily="34" charset="0"/>
              </a:rPr>
              <a:t>Random Assignment</a:t>
            </a:r>
          </a:p>
        </p:txBody>
      </p:sp>
      <p:sp>
        <p:nvSpPr>
          <p:cNvPr id="81" name="Bent-Up Arrow 80"/>
          <p:cNvSpPr/>
          <p:nvPr/>
        </p:nvSpPr>
        <p:spPr>
          <a:xfrm flipV="1">
            <a:off x="5216799" y="2111443"/>
            <a:ext cx="349231" cy="1216789"/>
          </a:xfrm>
          <a:prstGeom prst="bentUpArrow">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89" name="TextBox 88"/>
          <p:cNvSpPr txBox="1"/>
          <p:nvPr/>
        </p:nvSpPr>
        <p:spPr>
          <a:xfrm>
            <a:off x="467544" y="4293096"/>
            <a:ext cx="1524002" cy="830997"/>
          </a:xfrm>
          <a:prstGeom prst="rect">
            <a:avLst/>
          </a:prstGeom>
          <a:noFill/>
          <a:effectLst/>
        </p:spPr>
        <p:txBody>
          <a:bodyPr wrap="square" rtlCol="0">
            <a:spAutoFit/>
          </a:bodyPr>
          <a:lstStyle/>
          <a:p>
            <a:r>
              <a:rPr lang="en-IE" sz="2400" b="1" dirty="0">
                <a:solidFill>
                  <a:srgbClr val="00B050"/>
                </a:solidFill>
                <a:latin typeface="Calibri" panose="020F0502020204030204" pitchFamily="34" charset="0"/>
              </a:rPr>
              <a:t>HIGH</a:t>
            </a:r>
          </a:p>
          <a:p>
            <a:endParaRPr lang="en-IE" sz="2400" b="1" dirty="0">
              <a:solidFill>
                <a:srgbClr val="00B050"/>
              </a:solidFill>
              <a:latin typeface="Calibri" panose="020F0502020204030204" pitchFamily="34" charset="0"/>
            </a:endParaRPr>
          </a:p>
        </p:txBody>
      </p:sp>
      <p:sp>
        <p:nvSpPr>
          <p:cNvPr id="90" name="TextBox 89"/>
          <p:cNvSpPr txBox="1"/>
          <p:nvPr/>
        </p:nvSpPr>
        <p:spPr>
          <a:xfrm>
            <a:off x="6948264" y="4221088"/>
            <a:ext cx="1524002" cy="769441"/>
          </a:xfrm>
          <a:prstGeom prst="rect">
            <a:avLst/>
          </a:prstGeom>
          <a:noFill/>
          <a:effectLst/>
        </p:spPr>
        <p:txBody>
          <a:bodyPr wrap="square" rtlCol="0">
            <a:spAutoFit/>
          </a:bodyPr>
          <a:lstStyle/>
          <a:p>
            <a:pPr algn="r"/>
            <a:r>
              <a:rPr lang="en-IE" sz="2800" b="1" dirty="0">
                <a:solidFill>
                  <a:srgbClr val="0070C0"/>
                </a:solidFill>
                <a:latin typeface="Calibri" panose="020F0502020204030204" pitchFamily="34" charset="0"/>
              </a:rPr>
              <a:t>LOW</a:t>
            </a:r>
          </a:p>
          <a:p>
            <a:pPr algn="ctr"/>
            <a:endParaRPr lang="en-IE" sz="1600" b="1" dirty="0">
              <a:solidFill>
                <a:srgbClr val="0070C0"/>
              </a:solidFill>
              <a:latin typeface="Calibri" panose="020F0502020204030204" pitchFamily="34" charset="0"/>
            </a:endParaRPr>
          </a:p>
        </p:txBody>
      </p:sp>
      <p:sp>
        <p:nvSpPr>
          <p:cNvPr id="20" name="Bent-Up Arrow 19"/>
          <p:cNvSpPr/>
          <p:nvPr/>
        </p:nvSpPr>
        <p:spPr>
          <a:xfrm flipH="1" flipV="1">
            <a:off x="3269837" y="2111443"/>
            <a:ext cx="349231" cy="1216789"/>
          </a:xfrm>
          <a:prstGeom prst="bentUp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schemeClr val="accent6"/>
              </a:solidFill>
            </a:endParaRPr>
          </a:p>
        </p:txBody>
      </p:sp>
      <p:sp>
        <p:nvSpPr>
          <p:cNvPr id="21" name="TextBox 20"/>
          <p:cNvSpPr txBox="1"/>
          <p:nvPr/>
        </p:nvSpPr>
        <p:spPr>
          <a:xfrm>
            <a:off x="539552" y="1916832"/>
            <a:ext cx="1981200" cy="707886"/>
          </a:xfrm>
          <a:prstGeom prst="rect">
            <a:avLst/>
          </a:prstGeom>
          <a:noFill/>
          <a:effectLst/>
        </p:spPr>
        <p:txBody>
          <a:bodyPr wrap="square" rtlCol="0">
            <a:spAutoFit/>
          </a:bodyPr>
          <a:lstStyle/>
          <a:p>
            <a:pPr algn="ctr"/>
            <a:r>
              <a:rPr lang="en-IE" sz="2000" b="1" i="1" dirty="0">
                <a:solidFill>
                  <a:srgbClr val="002060"/>
                </a:solidFill>
                <a:latin typeface="Calibri" panose="020F0502020204030204" pitchFamily="34" charset="0"/>
              </a:rPr>
              <a:t>PFL </a:t>
            </a:r>
            <a:r>
              <a:rPr lang="en-IE" sz="2000" b="1" dirty="0">
                <a:solidFill>
                  <a:srgbClr val="002060"/>
                </a:solidFill>
                <a:latin typeface="Calibri" panose="020F0502020204030204" pitchFamily="34" charset="0"/>
              </a:rPr>
              <a:t>Participants</a:t>
            </a:r>
          </a:p>
          <a:p>
            <a:pPr algn="ctr"/>
            <a:r>
              <a:rPr lang="en-IE" sz="2000" b="1" dirty="0">
                <a:solidFill>
                  <a:srgbClr val="002060"/>
                </a:solidFill>
                <a:latin typeface="Calibri" panose="020F0502020204030204" pitchFamily="34" charset="0"/>
              </a:rPr>
              <a:t>233</a:t>
            </a:r>
          </a:p>
        </p:txBody>
      </p:sp>
      <p:sp>
        <p:nvSpPr>
          <p:cNvPr id="2" name="Rectangle 1"/>
          <p:cNvSpPr/>
          <p:nvPr/>
        </p:nvSpPr>
        <p:spPr>
          <a:xfrm>
            <a:off x="467544" y="4725144"/>
            <a:ext cx="3947887" cy="1755555"/>
          </a:xfrm>
          <a:prstGeom prst="rect">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lvl="0" indent="-342900">
              <a:spcAft>
                <a:spcPts val="0"/>
              </a:spcAft>
              <a:buFont typeface="+mj-lt"/>
              <a:buAutoNum type="arabicPeriod"/>
            </a:pPr>
            <a:r>
              <a:rPr lang="en-IE" sz="1200" b="1" dirty="0">
                <a:ea typeface="Times New Roman"/>
              </a:rPr>
              <a:t>€100 developmental toys annually &amp; book packs</a:t>
            </a:r>
          </a:p>
          <a:p>
            <a:pPr marL="342900" lvl="0" indent="-342900">
              <a:spcAft>
                <a:spcPts val="0"/>
              </a:spcAft>
              <a:buFont typeface="+mj-lt"/>
              <a:buAutoNum type="arabicPeriod"/>
            </a:pPr>
            <a:r>
              <a:rPr lang="en-IE" sz="1200" b="1" dirty="0">
                <a:ea typeface="Times New Roman"/>
              </a:rPr>
              <a:t>Enhanced pre-school</a:t>
            </a:r>
          </a:p>
          <a:p>
            <a:pPr marL="342900" lvl="0" indent="-342900">
              <a:spcAft>
                <a:spcPts val="0"/>
              </a:spcAft>
              <a:buFont typeface="+mj-lt"/>
              <a:buAutoNum type="arabicPeriod"/>
            </a:pPr>
            <a:r>
              <a:rPr lang="en-IE" sz="1200" b="1" dirty="0">
                <a:ea typeface="Times New Roman"/>
              </a:rPr>
              <a:t>Public health workshops</a:t>
            </a:r>
          </a:p>
          <a:p>
            <a:pPr marL="342900" lvl="0" indent="-342900">
              <a:spcAft>
                <a:spcPts val="0"/>
              </a:spcAft>
              <a:buFont typeface="+mj-lt"/>
              <a:buAutoNum type="arabicPeriod"/>
            </a:pPr>
            <a:r>
              <a:rPr lang="en-IE" sz="1200" b="1" dirty="0">
                <a:ea typeface="Times New Roman"/>
              </a:rPr>
              <a:t>Facilitated access to local services</a:t>
            </a:r>
          </a:p>
          <a:p>
            <a:pPr marL="342900" lvl="0" indent="-342900">
              <a:spcAft>
                <a:spcPts val="0"/>
              </a:spcAft>
              <a:buFont typeface="+mj-lt"/>
              <a:buAutoNum type="arabicPeriod"/>
            </a:pPr>
            <a:r>
              <a:rPr lang="en-IE" sz="1200" b="1" dirty="0">
                <a:ea typeface="Times New Roman"/>
              </a:rPr>
              <a:t>Access to social events</a:t>
            </a:r>
          </a:p>
          <a:p>
            <a:pPr marL="342900" lvl="0" indent="-342900">
              <a:spcAft>
                <a:spcPts val="0"/>
              </a:spcAft>
              <a:buFont typeface="+mj-lt"/>
              <a:buAutoNum type="arabicPeriod"/>
            </a:pPr>
            <a:r>
              <a:rPr lang="en-IE" sz="1200" b="1" dirty="0">
                <a:ea typeface="Times New Roman"/>
              </a:rPr>
              <a:t>5 Year home visiting programme </a:t>
            </a:r>
          </a:p>
          <a:p>
            <a:pPr marL="342900" lvl="0" indent="-342900">
              <a:spcAft>
                <a:spcPts val="0"/>
              </a:spcAft>
              <a:buFont typeface="+mj-lt"/>
              <a:buAutoNum type="arabicPeriod"/>
            </a:pPr>
            <a:r>
              <a:rPr lang="en-IE" sz="1200" b="1" dirty="0">
                <a:ea typeface="Times New Roman"/>
              </a:rPr>
              <a:t>Triple P </a:t>
            </a:r>
          </a:p>
          <a:p>
            <a:pPr marL="342900" lvl="0" indent="-342900">
              <a:spcAft>
                <a:spcPts val="0"/>
              </a:spcAft>
              <a:buFont typeface="+mj-lt"/>
              <a:buAutoNum type="arabicPeriod"/>
            </a:pPr>
            <a:r>
              <a:rPr lang="en-IE" sz="1200" b="1" dirty="0">
                <a:ea typeface="Times New Roman"/>
              </a:rPr>
              <a:t>Baby massage </a:t>
            </a:r>
            <a:endParaRPr lang="en-IE" sz="1200" b="1" dirty="0">
              <a:solidFill>
                <a:schemeClr val="bg1"/>
              </a:solidFill>
              <a:latin typeface="Calibri" panose="020F0502020204030204" pitchFamily="34" charset="0"/>
              <a:cs typeface="Arial" panose="020B0604020202020204" pitchFamily="34" charset="0"/>
            </a:endParaRPr>
          </a:p>
          <a:p>
            <a:pPr marL="266700" indent="-266700">
              <a:buClr>
                <a:srgbClr val="F9F005"/>
              </a:buClr>
              <a:buFont typeface="+mj-lt"/>
              <a:buAutoNum type="arabicPeriod"/>
            </a:pPr>
            <a:endParaRPr lang="en-IE" sz="1300" b="1" dirty="0">
              <a:solidFill>
                <a:schemeClr val="bg1"/>
              </a:solidFill>
              <a:latin typeface="Calibri" panose="020F0502020204030204" pitchFamily="34" charset="0"/>
              <a:cs typeface="Arial" panose="020B0604020202020204" pitchFamily="34" charset="0"/>
            </a:endParaRPr>
          </a:p>
        </p:txBody>
      </p:sp>
      <p:sp>
        <p:nvSpPr>
          <p:cNvPr id="23" name="Rectangle 22"/>
          <p:cNvSpPr/>
          <p:nvPr/>
        </p:nvSpPr>
        <p:spPr>
          <a:xfrm>
            <a:off x="4644008" y="4725144"/>
            <a:ext cx="3816424" cy="1755555"/>
          </a:xfrm>
          <a:prstGeom prst="rect">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28600" indent="-228600">
              <a:spcAft>
                <a:spcPts val="0"/>
              </a:spcAft>
              <a:buAutoNum type="arabicPeriod"/>
            </a:pPr>
            <a:r>
              <a:rPr lang="en-IE" sz="1200" b="1" dirty="0">
                <a:ea typeface="Times New Roman"/>
              </a:rPr>
              <a:t>€100  developmental toys annually &amp; book packs</a:t>
            </a:r>
          </a:p>
          <a:p>
            <a:pPr marL="228600" indent="-228600">
              <a:spcAft>
                <a:spcPts val="0"/>
              </a:spcAft>
              <a:buAutoNum type="arabicPeriod"/>
            </a:pPr>
            <a:r>
              <a:rPr lang="en-IE" sz="1200" b="1" dirty="0">
                <a:ea typeface="Times New Roman"/>
              </a:rPr>
              <a:t>Enhanced pre-school</a:t>
            </a:r>
          </a:p>
          <a:p>
            <a:pPr marL="228600" indent="-228600">
              <a:spcAft>
                <a:spcPts val="0"/>
              </a:spcAft>
              <a:buAutoNum type="arabicPeriod"/>
            </a:pPr>
            <a:r>
              <a:rPr lang="en-IE" sz="1200" b="1" dirty="0">
                <a:ea typeface="Times New Roman"/>
              </a:rPr>
              <a:t>Public health workshops</a:t>
            </a:r>
          </a:p>
          <a:p>
            <a:pPr marL="228600" indent="-228600">
              <a:spcAft>
                <a:spcPts val="0"/>
              </a:spcAft>
              <a:buAutoNum type="arabicPeriod"/>
            </a:pPr>
            <a:r>
              <a:rPr lang="en-IE" sz="1200" b="1" dirty="0">
                <a:ea typeface="Times New Roman"/>
              </a:rPr>
              <a:t>Facilitated access to local service</a:t>
            </a:r>
          </a:p>
          <a:p>
            <a:pPr marL="228600" indent="-228600">
              <a:spcAft>
                <a:spcPts val="0"/>
              </a:spcAft>
              <a:buAutoNum type="arabicPeriod"/>
            </a:pPr>
            <a:r>
              <a:rPr lang="en-IE" sz="1200" b="1" dirty="0">
                <a:ea typeface="Times New Roman"/>
              </a:rPr>
              <a:t>Access to social events</a:t>
            </a:r>
          </a:p>
          <a:p>
            <a:pPr marL="266700" indent="-266700">
              <a:buClr>
                <a:srgbClr val="F9F005"/>
              </a:buClr>
              <a:buFont typeface="+mj-lt"/>
              <a:buAutoNum type="arabicPeriod"/>
            </a:pPr>
            <a:endParaRPr lang="en-IE" sz="1300" b="1" dirty="0">
              <a:solidFill>
                <a:schemeClr val="bg1"/>
              </a:solidFill>
              <a:latin typeface="Calibri" panose="020F0502020204030204" pitchFamily="34" charset="0"/>
              <a:cs typeface="Arial" panose="020B0604020202020204" pitchFamily="34" charset="0"/>
            </a:endParaRPr>
          </a:p>
          <a:p>
            <a:pPr marL="266700" indent="-266700">
              <a:buClr>
                <a:srgbClr val="F9F005"/>
              </a:buClr>
              <a:buFont typeface="+mj-lt"/>
              <a:buAutoNum type="arabicPeriod"/>
            </a:pPr>
            <a:endParaRPr lang="en-IE" sz="1300" b="1" dirty="0">
              <a:solidFill>
                <a:schemeClr val="bg1"/>
              </a:solidFill>
              <a:latin typeface="Calibri" panose="020F0502020204030204" pitchFamily="34" charset="0"/>
              <a:cs typeface="Arial" panose="020B0604020202020204" pitchFamily="34" charset="0"/>
            </a:endParaRPr>
          </a:p>
          <a:p>
            <a:pPr marL="266700" indent="-266700">
              <a:spcAft>
                <a:spcPts val="600"/>
              </a:spcAft>
              <a:buClr>
                <a:srgbClr val="F9F005"/>
              </a:buClr>
              <a:buFont typeface="+mj-lt"/>
              <a:buAutoNum type="arabicPeriod"/>
            </a:pPr>
            <a:endParaRPr lang="en-IE" sz="1200" b="1" dirty="0">
              <a:solidFill>
                <a:schemeClr val="bg1"/>
              </a:solidFill>
              <a:latin typeface="Arial Narrow" panose="020B0606020202030204" pitchFamily="34" charset="0"/>
              <a:cs typeface="Arial" panose="020B0604020202020204" pitchFamily="34" charset="0"/>
            </a:endParaRPr>
          </a:p>
          <a:p>
            <a:pPr marL="266700" indent="-266700">
              <a:spcAft>
                <a:spcPts val="600"/>
              </a:spcAft>
              <a:buClr>
                <a:srgbClr val="F9F005"/>
              </a:buClr>
              <a:buFont typeface="+mj-lt"/>
              <a:buAutoNum type="arabicPeriod"/>
            </a:pPr>
            <a:endParaRPr lang="en-IE" sz="1200" b="1" dirty="0">
              <a:solidFill>
                <a:schemeClr val="bg1"/>
              </a:solidFill>
              <a:latin typeface="Arial Narrow" panose="020B060602020203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5BC7FEBF-A170-470C-A369-F0D066FB58E5}" type="slidenum">
              <a:rPr lang="en-US" smtClean="0"/>
              <a:pPr>
                <a:defRPr/>
              </a:pPr>
              <a:t>4</a:t>
            </a:fld>
            <a:endParaRPr lang="en-US" dirty="0"/>
          </a:p>
        </p:txBody>
      </p:sp>
      <p:sp>
        <p:nvSpPr>
          <p:cNvPr id="4" name="Rectangle 3"/>
          <p:cNvSpPr/>
          <p:nvPr/>
        </p:nvSpPr>
        <p:spPr>
          <a:xfrm>
            <a:off x="323528" y="5661248"/>
            <a:ext cx="3149470" cy="648072"/>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16012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9512" y="620688"/>
            <a:ext cx="7467600" cy="922114"/>
          </a:xfrm>
        </p:spPr>
        <p:txBody>
          <a:bodyPr>
            <a:normAutofit/>
          </a:bodyPr>
          <a:lstStyle/>
          <a:p>
            <a:pPr eaLnBrk="1" hangingPunct="1"/>
            <a:r>
              <a:rPr lang="en-IE" dirty="0">
                <a:latin typeface="Calibri" pitchFamily="34" charset="0"/>
              </a:rPr>
              <a:t>High Treatment</a:t>
            </a:r>
            <a:endParaRPr lang="en-US" dirty="0"/>
          </a:p>
        </p:txBody>
      </p:sp>
      <p:sp>
        <p:nvSpPr>
          <p:cNvPr id="12291" name="Rectangle 3"/>
          <p:cNvSpPr>
            <a:spLocks noGrp="1" noChangeArrowheads="1"/>
          </p:cNvSpPr>
          <p:nvPr>
            <p:ph sz="quarter" idx="1"/>
          </p:nvPr>
        </p:nvSpPr>
        <p:spPr>
          <a:xfrm>
            <a:off x="381000" y="1676400"/>
            <a:ext cx="8229600" cy="4876800"/>
          </a:xfrm>
          <a:ln>
            <a:noFill/>
          </a:ln>
        </p:spPr>
        <p:txBody>
          <a:bodyPr>
            <a:noAutofit/>
          </a:bodyPr>
          <a:lstStyle/>
          <a:p>
            <a:pPr marL="0" indent="0">
              <a:lnSpc>
                <a:spcPct val="90000"/>
              </a:lnSpc>
              <a:buNone/>
            </a:pPr>
            <a:r>
              <a:rPr lang="en-IE" sz="2600" b="1" u="sng" dirty="0">
                <a:solidFill>
                  <a:schemeClr val="accent6">
                    <a:lumMod val="50000"/>
                  </a:schemeClr>
                </a:solidFill>
                <a:latin typeface="Calibri" pitchFamily="34" charset="0"/>
                <a:cs typeface="Calibri" pitchFamily="34" charset="0"/>
              </a:rPr>
              <a:t>Home-visiting Programme</a:t>
            </a:r>
          </a:p>
          <a:p>
            <a:pPr marL="0" indent="0">
              <a:lnSpc>
                <a:spcPct val="90000"/>
              </a:lnSpc>
              <a:buNone/>
            </a:pPr>
            <a:endParaRPr lang="en-IE" sz="1600" b="1" u="sng" dirty="0">
              <a:solidFill>
                <a:srgbClr val="FFCC00"/>
              </a:solidFill>
              <a:latin typeface="Calibri" pitchFamily="34" charset="0"/>
              <a:cs typeface="Calibri" pitchFamily="34" charset="0"/>
            </a:endParaRPr>
          </a:p>
          <a:p>
            <a:pPr marL="0" indent="0">
              <a:spcBef>
                <a:spcPts val="0"/>
              </a:spcBef>
              <a:buNone/>
            </a:pPr>
            <a:r>
              <a:rPr lang="en-US" sz="2000" b="1" dirty="0">
                <a:solidFill>
                  <a:schemeClr val="accent6">
                    <a:lumMod val="75000"/>
                  </a:schemeClr>
                </a:solidFill>
                <a:latin typeface="Calibri" pitchFamily="34" charset="0"/>
              </a:rPr>
              <a:t>Timing: </a:t>
            </a:r>
            <a:r>
              <a:rPr lang="en-US" sz="2000" dirty="0">
                <a:latin typeface="Calibri" pitchFamily="34" charset="0"/>
              </a:rPr>
              <a:t>P</a:t>
            </a:r>
            <a:r>
              <a:rPr lang="en-IE" sz="2000" dirty="0">
                <a:latin typeface="Calibri" pitchFamily="34" charset="0"/>
                <a:cs typeface="Calibri" pitchFamily="34" charset="0"/>
              </a:rPr>
              <a:t>regnancy to school entry (age 4/5)</a:t>
            </a:r>
          </a:p>
          <a:p>
            <a:pPr marL="0" indent="0">
              <a:spcBef>
                <a:spcPts val="0"/>
              </a:spcBef>
              <a:buNone/>
            </a:pPr>
            <a:endParaRPr lang="en-US" sz="2000" dirty="0">
              <a:solidFill>
                <a:srgbClr val="002060"/>
              </a:solidFill>
              <a:latin typeface="Calibri" pitchFamily="34" charset="0"/>
            </a:endParaRPr>
          </a:p>
          <a:p>
            <a:pPr marL="0" indent="0">
              <a:spcBef>
                <a:spcPts val="0"/>
              </a:spcBef>
              <a:buNone/>
            </a:pPr>
            <a:r>
              <a:rPr lang="en-US" sz="2000" b="1" dirty="0">
                <a:solidFill>
                  <a:schemeClr val="accent6">
                    <a:lumMod val="75000"/>
                  </a:schemeClr>
                </a:solidFill>
                <a:latin typeface="Calibri" pitchFamily="34" charset="0"/>
              </a:rPr>
              <a:t>Treatment: </a:t>
            </a:r>
            <a:r>
              <a:rPr lang="en-IE" sz="2000" dirty="0">
                <a:latin typeface="Calibri" pitchFamily="34" charset="0"/>
                <a:cs typeface="Calibri" pitchFamily="34" charset="0"/>
              </a:rPr>
              <a:t>Bi-monthly home-visits of  ~1hr from a trained home visitor </a:t>
            </a:r>
            <a:endParaRPr lang="en-US" sz="2000" dirty="0">
              <a:latin typeface="Calibri" pitchFamily="34" charset="0"/>
            </a:endParaRPr>
          </a:p>
          <a:p>
            <a:pPr marL="0" indent="0">
              <a:spcBef>
                <a:spcPts val="0"/>
              </a:spcBef>
              <a:buNone/>
            </a:pPr>
            <a:endParaRPr lang="en-US" sz="2000" dirty="0">
              <a:solidFill>
                <a:srgbClr val="002060"/>
              </a:solidFill>
              <a:latin typeface="Calibri" pitchFamily="34" charset="0"/>
            </a:endParaRPr>
          </a:p>
          <a:p>
            <a:pPr marL="0" indent="0">
              <a:spcBef>
                <a:spcPts val="0"/>
              </a:spcBef>
              <a:buNone/>
            </a:pPr>
            <a:r>
              <a:rPr lang="en-US" sz="2000" b="1" dirty="0">
                <a:solidFill>
                  <a:schemeClr val="accent6">
                    <a:lumMod val="75000"/>
                  </a:schemeClr>
                </a:solidFill>
                <a:latin typeface="Calibri" pitchFamily="34" charset="0"/>
              </a:rPr>
              <a:t>Aim: </a:t>
            </a:r>
            <a:r>
              <a:rPr lang="en-US" sz="2000" dirty="0">
                <a:latin typeface="Calibri" pitchFamily="34" charset="0"/>
              </a:rPr>
              <a:t>I</a:t>
            </a:r>
            <a:r>
              <a:rPr lang="en-US" sz="2000" dirty="0">
                <a:latin typeface="Calibri" panose="020F0502020204030204" pitchFamily="34" charset="0"/>
                <a:cs typeface="Calibri" panose="020F0502020204030204" pitchFamily="34" charset="0"/>
              </a:rPr>
              <a:t>mprove knowledge of child development and nurturing and encourage greater cognitive stimulation</a:t>
            </a:r>
          </a:p>
          <a:p>
            <a:pPr marL="0" indent="0">
              <a:spcBef>
                <a:spcPts val="0"/>
              </a:spcBef>
              <a:buNone/>
            </a:pPr>
            <a:endParaRPr lang="en-US" sz="2000" dirty="0">
              <a:solidFill>
                <a:srgbClr val="002060"/>
              </a:solidFill>
              <a:latin typeface="Calibri" pitchFamily="34" charset="0"/>
            </a:endParaRPr>
          </a:p>
          <a:p>
            <a:pPr marL="0" indent="0">
              <a:spcBef>
                <a:spcPts val="0"/>
              </a:spcBef>
              <a:buNone/>
            </a:pPr>
            <a:r>
              <a:rPr lang="en-US" sz="2000" b="1" dirty="0">
                <a:solidFill>
                  <a:schemeClr val="accent6">
                    <a:lumMod val="75000"/>
                  </a:schemeClr>
                </a:solidFill>
                <a:latin typeface="Calibri" pitchFamily="34" charset="0"/>
              </a:rPr>
              <a:t>Trained home visitors: </a:t>
            </a:r>
            <a:r>
              <a:rPr lang="en-US" sz="2000" dirty="0">
                <a:latin typeface="Calibri" pitchFamily="34" charset="0"/>
              </a:rPr>
              <a:t>R</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eceived</a:t>
            </a:r>
            <a:r>
              <a:rPr lang="en-GB" sz="2000" dirty="0">
                <a:effectLst/>
                <a:latin typeface="Calibri" panose="020F0502020204030204" pitchFamily="34" charset="0"/>
                <a:ea typeface="Calibri" panose="020F0502020204030204" pitchFamily="34" charset="0"/>
                <a:cs typeface="Times New Roman" panose="02020603050405020304" pitchFamily="18" charset="0"/>
              </a:rPr>
              <a:t> six months training, and monthly supervision throughout the trial</a:t>
            </a:r>
            <a:endParaRPr lang="en-US" sz="2000" b="1" dirty="0">
              <a:latin typeface="Calibri" pitchFamily="34" charset="0"/>
            </a:endParaRPr>
          </a:p>
          <a:p>
            <a:pPr marL="0" indent="0">
              <a:spcBef>
                <a:spcPts val="0"/>
              </a:spcBef>
              <a:buNone/>
            </a:pPr>
            <a:endParaRPr lang="en-US" sz="2000" dirty="0">
              <a:latin typeface="Calibri" pitchFamily="34" charset="0"/>
            </a:endParaRPr>
          </a:p>
          <a:p>
            <a:pPr marL="0" indent="0">
              <a:spcBef>
                <a:spcPts val="0"/>
              </a:spcBef>
              <a:buNone/>
            </a:pPr>
            <a:r>
              <a:rPr lang="en-US" sz="2000" b="1" dirty="0">
                <a:solidFill>
                  <a:schemeClr val="accent6">
                    <a:lumMod val="75000"/>
                  </a:schemeClr>
                </a:solidFill>
                <a:effectLst/>
                <a:latin typeface="+mn-lt"/>
                <a:ea typeface="Calibri" panose="020F0502020204030204" pitchFamily="34" charset="0"/>
              </a:rPr>
              <a:t>Delivery methods: </a:t>
            </a:r>
            <a:r>
              <a:rPr lang="en-US" sz="2000" dirty="0">
                <a:latin typeface="+mn-lt"/>
                <a:ea typeface="Calibri" panose="020F0502020204030204" pitchFamily="34" charset="0"/>
              </a:rPr>
              <a:t>R</a:t>
            </a:r>
            <a:r>
              <a:rPr lang="en-US" sz="2000" dirty="0">
                <a:effectLst/>
                <a:latin typeface="+mn-lt"/>
                <a:ea typeface="Calibri" panose="020F0502020204030204" pitchFamily="34" charset="0"/>
              </a:rPr>
              <a:t>ole modelling, coaching, discussion, encouragement, and feedback, as well as directly interacting with the </a:t>
            </a:r>
            <a:r>
              <a:rPr lang="en-US" sz="2000" i="1" dirty="0">
                <a:effectLst/>
                <a:latin typeface="+mn-lt"/>
                <a:ea typeface="Calibri" panose="020F0502020204030204" pitchFamily="34" charset="0"/>
              </a:rPr>
              <a:t>PFL</a:t>
            </a:r>
            <a:r>
              <a:rPr lang="en-US" sz="2000" dirty="0">
                <a:effectLst/>
                <a:latin typeface="+mn-lt"/>
                <a:ea typeface="Calibri" panose="020F0502020204030204" pitchFamily="34" charset="0"/>
              </a:rPr>
              <a:t> child</a:t>
            </a:r>
          </a:p>
          <a:p>
            <a:pPr marL="0" indent="0">
              <a:spcBef>
                <a:spcPts val="0"/>
              </a:spcBef>
              <a:buNone/>
            </a:pPr>
            <a:endParaRPr lang="en-US" dirty="0">
              <a:solidFill>
                <a:srgbClr val="002060"/>
              </a:solidFill>
              <a:latin typeface="Calibri" pitchFamily="34" charset="0"/>
            </a:endParaRPr>
          </a:p>
          <a:p>
            <a:pPr marL="0" indent="0">
              <a:spcBef>
                <a:spcPts val="0"/>
              </a:spcBef>
              <a:buNone/>
            </a:pPr>
            <a:endParaRPr lang="en-US" dirty="0">
              <a:solidFill>
                <a:srgbClr val="002060"/>
              </a:solidFill>
              <a:latin typeface="Calibri" pitchFamily="34" charset="0"/>
            </a:endParaRPr>
          </a:p>
          <a:p>
            <a:pPr marL="472440" indent="-381000" algn="ctr">
              <a:lnSpc>
                <a:spcPct val="120000"/>
              </a:lnSpc>
              <a:spcBef>
                <a:spcPts val="0"/>
              </a:spcBef>
              <a:buNone/>
            </a:pPr>
            <a:endParaRPr lang="en-IE" sz="1800" dirty="0">
              <a:solidFill>
                <a:srgbClr val="002060"/>
              </a:solidFill>
              <a:latin typeface="Calibri" pitchFamily="34" charset="0"/>
              <a:cs typeface="Calibri" pitchFamily="34" charset="0"/>
            </a:endParaRPr>
          </a:p>
          <a:p>
            <a:pPr marL="472440" indent="-381000">
              <a:lnSpc>
                <a:spcPct val="120000"/>
              </a:lnSpc>
              <a:spcBef>
                <a:spcPts val="0"/>
              </a:spcBef>
            </a:pPr>
            <a:endParaRPr lang="en-IE" sz="2300" dirty="0">
              <a:solidFill>
                <a:srgbClr val="002060"/>
              </a:solidFill>
              <a:latin typeface="Calibri" pitchFamily="34" charset="0"/>
              <a:cs typeface="Calibri" pitchFamily="34" charset="0"/>
            </a:endParaRPr>
          </a:p>
          <a:p>
            <a:pPr marL="838200" lvl="1" indent="-381000" eaLnBrk="1" hangingPunct="1">
              <a:lnSpc>
                <a:spcPct val="90000"/>
              </a:lnSpc>
              <a:buFontTx/>
              <a:buNone/>
            </a:pPr>
            <a:endParaRPr lang="en-IE" dirty="0"/>
          </a:p>
        </p:txBody>
      </p:sp>
      <p:pic>
        <p:nvPicPr>
          <p:cNvPr id="4"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99393"/>
            <a:ext cx="2195736" cy="1747007"/>
          </a:xfrm>
          <a:prstGeom prst="rect">
            <a:avLst/>
          </a:prstGeom>
        </p:spPr>
      </p:pic>
      <p:sp>
        <p:nvSpPr>
          <p:cNvPr id="2" name="Slide Number Placeholder 1"/>
          <p:cNvSpPr>
            <a:spLocks noGrp="1"/>
          </p:cNvSpPr>
          <p:nvPr>
            <p:ph type="sldNum" sz="quarter" idx="12"/>
          </p:nvPr>
        </p:nvSpPr>
        <p:spPr/>
        <p:txBody>
          <a:bodyPr/>
          <a:lstStyle/>
          <a:p>
            <a:pPr>
              <a:defRPr/>
            </a:pPr>
            <a:fld id="{5BC7FEBF-A170-470C-A369-F0D066FB58E5}" type="slidenum">
              <a:rPr lang="en-US" smtClean="0"/>
              <a:pPr>
                <a:defRPr/>
              </a:pPr>
              <a:t>5</a:t>
            </a:fld>
            <a:endParaRPr lang="en-US" dirty="0"/>
          </a:p>
        </p:txBody>
      </p:sp>
    </p:spTree>
    <p:extLst>
      <p:ext uri="{BB962C8B-B14F-4D97-AF65-F5344CB8AC3E}">
        <p14:creationId xmlns:p14="http://schemas.microsoft.com/office/powerpoint/2010/main" val="540903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i="1" dirty="0">
                <a:latin typeface="Calibri" pitchFamily="34" charset="0"/>
              </a:rPr>
              <a:t>PFL</a:t>
            </a:r>
            <a:r>
              <a:rPr lang="en-IE" dirty="0">
                <a:latin typeface="Calibri" pitchFamily="34" charset="0"/>
              </a:rPr>
              <a:t> Tip Sheets</a:t>
            </a:r>
            <a:endParaRPr lang="en-IE" dirty="0"/>
          </a:p>
        </p:txBody>
      </p:sp>
      <p:sp>
        <p:nvSpPr>
          <p:cNvPr id="6" name="Slide Number Placeholder 5">
            <a:extLst>
              <a:ext uri="{FF2B5EF4-FFF2-40B4-BE49-F238E27FC236}">
                <a16:creationId xmlns:a16="http://schemas.microsoft.com/office/drawing/2014/main" id="{3EF8AE5B-B0A0-4CDB-B000-B2822B059C40}"/>
              </a:ext>
            </a:extLst>
          </p:cNvPr>
          <p:cNvSpPr>
            <a:spLocks noGrp="1"/>
          </p:cNvSpPr>
          <p:nvPr>
            <p:ph type="sldNum" sz="quarter" idx="12"/>
          </p:nvPr>
        </p:nvSpPr>
        <p:spPr/>
        <p:txBody>
          <a:bodyPr/>
          <a:lstStyle/>
          <a:p>
            <a:pPr>
              <a:defRPr/>
            </a:pPr>
            <a:fld id="{5BC7FEBF-A170-470C-A369-F0D066FB58E5}" type="slidenum">
              <a:rPr lang="en-US" smtClean="0"/>
              <a:pPr>
                <a:defRPr/>
              </a:pPr>
              <a:t>6</a:t>
            </a:fld>
            <a:endParaRPr lang="en-US" dirty="0"/>
          </a:p>
        </p:txBody>
      </p:sp>
      <p:grpSp>
        <p:nvGrpSpPr>
          <p:cNvPr id="5" name="Group 4">
            <a:extLst>
              <a:ext uri="{FF2B5EF4-FFF2-40B4-BE49-F238E27FC236}">
                <a16:creationId xmlns:a16="http://schemas.microsoft.com/office/drawing/2014/main" id="{8E1B6407-FDE9-8173-5F04-2EC93056FCBE}"/>
              </a:ext>
            </a:extLst>
          </p:cNvPr>
          <p:cNvGrpSpPr>
            <a:grpSpLocks noChangeAspect="1"/>
          </p:cNvGrpSpPr>
          <p:nvPr/>
        </p:nvGrpSpPr>
        <p:grpSpPr>
          <a:xfrm>
            <a:off x="267768" y="1743528"/>
            <a:ext cx="8608465" cy="4572000"/>
            <a:chOff x="63641" y="634289"/>
            <a:chExt cx="9074260" cy="4819384"/>
          </a:xfrm>
        </p:grpSpPr>
        <p:pic>
          <p:nvPicPr>
            <p:cNvPr id="7" name="Picture 6">
              <a:extLst>
                <a:ext uri="{FF2B5EF4-FFF2-40B4-BE49-F238E27FC236}">
                  <a16:creationId xmlns:a16="http://schemas.microsoft.com/office/drawing/2014/main" id="{E24EC6A1-B1FB-210F-55A1-B4FC2EF7FE7B}"/>
                </a:ext>
              </a:extLst>
            </p:cNvPr>
            <p:cNvPicPr>
              <a:picLocks noChangeAspect="1"/>
            </p:cNvPicPr>
            <p:nvPr/>
          </p:nvPicPr>
          <p:blipFill>
            <a:blip r:embed="rId3"/>
            <a:stretch>
              <a:fillRect/>
            </a:stretch>
          </p:blipFill>
          <p:spPr>
            <a:xfrm rot="20145058">
              <a:off x="464321" y="1425312"/>
              <a:ext cx="1618060" cy="2197894"/>
            </a:xfrm>
            <a:prstGeom prst="rect">
              <a:avLst/>
            </a:prstGeom>
          </p:spPr>
        </p:pic>
        <p:pic>
          <p:nvPicPr>
            <p:cNvPr id="8" name="Picture 7">
              <a:extLst>
                <a:ext uri="{FF2B5EF4-FFF2-40B4-BE49-F238E27FC236}">
                  <a16:creationId xmlns:a16="http://schemas.microsoft.com/office/drawing/2014/main" id="{A1D1DF59-F5C5-A95F-BC44-0080975031FA}"/>
                </a:ext>
              </a:extLst>
            </p:cNvPr>
            <p:cNvPicPr>
              <a:picLocks noChangeAspect="1"/>
            </p:cNvPicPr>
            <p:nvPr/>
          </p:nvPicPr>
          <p:blipFill>
            <a:blip r:embed="rId4"/>
            <a:stretch>
              <a:fillRect/>
            </a:stretch>
          </p:blipFill>
          <p:spPr>
            <a:xfrm rot="20572487">
              <a:off x="1549963" y="1001155"/>
              <a:ext cx="1627585" cy="2197894"/>
            </a:xfrm>
            <a:prstGeom prst="rect">
              <a:avLst/>
            </a:prstGeom>
          </p:spPr>
        </p:pic>
        <p:pic>
          <p:nvPicPr>
            <p:cNvPr id="9" name="Picture 8">
              <a:extLst>
                <a:ext uri="{FF2B5EF4-FFF2-40B4-BE49-F238E27FC236}">
                  <a16:creationId xmlns:a16="http://schemas.microsoft.com/office/drawing/2014/main" id="{FF3BFF9A-B4AA-673E-9FAF-D3B81C46E8CC}"/>
                </a:ext>
              </a:extLst>
            </p:cNvPr>
            <p:cNvPicPr>
              <a:picLocks noChangeAspect="1"/>
            </p:cNvPicPr>
            <p:nvPr/>
          </p:nvPicPr>
          <p:blipFill>
            <a:blip r:embed="rId5"/>
            <a:stretch>
              <a:fillRect/>
            </a:stretch>
          </p:blipFill>
          <p:spPr>
            <a:xfrm rot="21071998">
              <a:off x="2360850" y="745642"/>
              <a:ext cx="1625204" cy="2202656"/>
            </a:xfrm>
            <a:prstGeom prst="rect">
              <a:avLst/>
            </a:prstGeom>
          </p:spPr>
        </p:pic>
        <p:pic>
          <p:nvPicPr>
            <p:cNvPr id="10" name="Picture 9">
              <a:extLst>
                <a:ext uri="{FF2B5EF4-FFF2-40B4-BE49-F238E27FC236}">
                  <a16:creationId xmlns:a16="http://schemas.microsoft.com/office/drawing/2014/main" id="{645EB022-3081-7A96-8ADD-ACF1B15DBBB3}"/>
                </a:ext>
              </a:extLst>
            </p:cNvPr>
            <p:cNvPicPr>
              <a:picLocks noChangeAspect="1"/>
            </p:cNvPicPr>
            <p:nvPr/>
          </p:nvPicPr>
          <p:blipFill>
            <a:blip r:embed="rId6"/>
            <a:stretch>
              <a:fillRect/>
            </a:stretch>
          </p:blipFill>
          <p:spPr>
            <a:xfrm>
              <a:off x="3315408" y="634289"/>
              <a:ext cx="1659137" cy="2228850"/>
            </a:xfrm>
            <a:prstGeom prst="rect">
              <a:avLst/>
            </a:prstGeom>
          </p:spPr>
        </p:pic>
        <p:pic>
          <p:nvPicPr>
            <p:cNvPr id="11" name="Picture 10">
              <a:extLst>
                <a:ext uri="{FF2B5EF4-FFF2-40B4-BE49-F238E27FC236}">
                  <a16:creationId xmlns:a16="http://schemas.microsoft.com/office/drawing/2014/main" id="{86B07D65-3248-8D1A-4AD7-7049EC8954BC}"/>
                </a:ext>
              </a:extLst>
            </p:cNvPr>
            <p:cNvPicPr>
              <a:picLocks noChangeAspect="1"/>
            </p:cNvPicPr>
            <p:nvPr/>
          </p:nvPicPr>
          <p:blipFill>
            <a:blip r:embed="rId7"/>
            <a:stretch>
              <a:fillRect/>
            </a:stretch>
          </p:blipFill>
          <p:spPr>
            <a:xfrm rot="370758">
              <a:off x="4350721" y="714742"/>
              <a:ext cx="1613298" cy="2194560"/>
            </a:xfrm>
            <a:prstGeom prst="rect">
              <a:avLst/>
            </a:prstGeom>
          </p:spPr>
        </p:pic>
        <p:pic>
          <p:nvPicPr>
            <p:cNvPr id="12" name="Picture 11">
              <a:extLst>
                <a:ext uri="{FF2B5EF4-FFF2-40B4-BE49-F238E27FC236}">
                  <a16:creationId xmlns:a16="http://schemas.microsoft.com/office/drawing/2014/main" id="{A1C02582-B978-E180-1F71-E5FFF0E36B89}"/>
                </a:ext>
              </a:extLst>
            </p:cNvPr>
            <p:cNvPicPr>
              <a:picLocks noChangeAspect="1"/>
            </p:cNvPicPr>
            <p:nvPr/>
          </p:nvPicPr>
          <p:blipFill>
            <a:blip r:embed="rId8"/>
            <a:stretch>
              <a:fillRect/>
            </a:stretch>
          </p:blipFill>
          <p:spPr>
            <a:xfrm rot="855244">
              <a:off x="5330611" y="954596"/>
              <a:ext cx="1625204" cy="2202656"/>
            </a:xfrm>
            <a:prstGeom prst="rect">
              <a:avLst/>
            </a:prstGeom>
          </p:spPr>
        </p:pic>
        <p:pic>
          <p:nvPicPr>
            <p:cNvPr id="13" name="Picture 12">
              <a:extLst>
                <a:ext uri="{FF2B5EF4-FFF2-40B4-BE49-F238E27FC236}">
                  <a16:creationId xmlns:a16="http://schemas.microsoft.com/office/drawing/2014/main" id="{5525CCD8-7F9D-D7EA-59D1-13E55740A399}"/>
                </a:ext>
              </a:extLst>
            </p:cNvPr>
            <p:cNvPicPr>
              <a:picLocks noChangeAspect="1"/>
            </p:cNvPicPr>
            <p:nvPr/>
          </p:nvPicPr>
          <p:blipFill>
            <a:blip r:embed="rId9"/>
            <a:stretch>
              <a:fillRect/>
            </a:stretch>
          </p:blipFill>
          <p:spPr>
            <a:xfrm rot="1500323">
              <a:off x="6391749" y="1327930"/>
              <a:ext cx="1620441" cy="2197894"/>
            </a:xfrm>
            <a:prstGeom prst="rect">
              <a:avLst/>
            </a:prstGeom>
          </p:spPr>
        </p:pic>
        <p:pic>
          <p:nvPicPr>
            <p:cNvPr id="14" name="Picture 13">
              <a:extLst>
                <a:ext uri="{FF2B5EF4-FFF2-40B4-BE49-F238E27FC236}">
                  <a16:creationId xmlns:a16="http://schemas.microsoft.com/office/drawing/2014/main" id="{5466E3F8-2ED5-9EA1-AE99-CD7D8AC8214C}"/>
                </a:ext>
              </a:extLst>
            </p:cNvPr>
            <p:cNvPicPr>
              <a:picLocks noChangeAspect="1"/>
            </p:cNvPicPr>
            <p:nvPr/>
          </p:nvPicPr>
          <p:blipFill>
            <a:blip r:embed="rId10"/>
            <a:stretch>
              <a:fillRect/>
            </a:stretch>
          </p:blipFill>
          <p:spPr>
            <a:xfrm>
              <a:off x="63641" y="3022867"/>
              <a:ext cx="1894755" cy="2430806"/>
            </a:xfrm>
            <a:prstGeom prst="rect">
              <a:avLst/>
            </a:prstGeom>
          </p:spPr>
        </p:pic>
        <p:pic>
          <p:nvPicPr>
            <p:cNvPr id="15" name="Picture 14">
              <a:extLst>
                <a:ext uri="{FF2B5EF4-FFF2-40B4-BE49-F238E27FC236}">
                  <a16:creationId xmlns:a16="http://schemas.microsoft.com/office/drawing/2014/main" id="{8BA41BC4-D8C5-28C4-06DC-C8DF54E63134}"/>
                </a:ext>
              </a:extLst>
            </p:cNvPr>
            <p:cNvPicPr>
              <a:picLocks noChangeAspect="1"/>
            </p:cNvPicPr>
            <p:nvPr/>
          </p:nvPicPr>
          <p:blipFill>
            <a:blip r:embed="rId11"/>
            <a:stretch>
              <a:fillRect/>
            </a:stretch>
          </p:blipFill>
          <p:spPr>
            <a:xfrm>
              <a:off x="7311883" y="3022867"/>
              <a:ext cx="1826018" cy="2406383"/>
            </a:xfrm>
            <a:prstGeom prst="rect">
              <a:avLst/>
            </a:prstGeom>
          </p:spPr>
        </p:pic>
        <p:pic>
          <p:nvPicPr>
            <p:cNvPr id="16" name="Picture 15">
              <a:extLst>
                <a:ext uri="{FF2B5EF4-FFF2-40B4-BE49-F238E27FC236}">
                  <a16:creationId xmlns:a16="http://schemas.microsoft.com/office/drawing/2014/main" id="{E25DD0BC-3446-2D41-62FF-2B02FCB87036}"/>
                </a:ext>
              </a:extLst>
            </p:cNvPr>
            <p:cNvPicPr>
              <a:picLocks noChangeAspect="1"/>
            </p:cNvPicPr>
            <p:nvPr/>
          </p:nvPicPr>
          <p:blipFill>
            <a:blip r:embed="rId12"/>
            <a:stretch>
              <a:fillRect/>
            </a:stretch>
          </p:blipFill>
          <p:spPr>
            <a:xfrm>
              <a:off x="1206812" y="3020299"/>
              <a:ext cx="1718833" cy="2408951"/>
            </a:xfrm>
            <a:prstGeom prst="rect">
              <a:avLst/>
            </a:prstGeom>
          </p:spPr>
        </p:pic>
        <p:pic>
          <p:nvPicPr>
            <p:cNvPr id="17" name="Picture 16">
              <a:extLst>
                <a:ext uri="{FF2B5EF4-FFF2-40B4-BE49-F238E27FC236}">
                  <a16:creationId xmlns:a16="http://schemas.microsoft.com/office/drawing/2014/main" id="{7F138668-63F7-F38A-6549-2E43478D7EDC}"/>
                </a:ext>
              </a:extLst>
            </p:cNvPr>
            <p:cNvPicPr>
              <a:picLocks noChangeAspect="1"/>
            </p:cNvPicPr>
            <p:nvPr/>
          </p:nvPicPr>
          <p:blipFill>
            <a:blip r:embed="rId13"/>
            <a:stretch>
              <a:fillRect/>
            </a:stretch>
          </p:blipFill>
          <p:spPr>
            <a:xfrm>
              <a:off x="2497098" y="3019689"/>
              <a:ext cx="1718833" cy="2414299"/>
            </a:xfrm>
            <a:prstGeom prst="rect">
              <a:avLst/>
            </a:prstGeom>
          </p:spPr>
        </p:pic>
        <p:pic>
          <p:nvPicPr>
            <p:cNvPr id="18" name="Picture 17">
              <a:extLst>
                <a:ext uri="{FF2B5EF4-FFF2-40B4-BE49-F238E27FC236}">
                  <a16:creationId xmlns:a16="http://schemas.microsoft.com/office/drawing/2014/main" id="{B2879DAD-C698-0353-F330-F11C55AFEAFF}"/>
                </a:ext>
              </a:extLst>
            </p:cNvPr>
            <p:cNvPicPr>
              <a:picLocks noChangeAspect="1"/>
            </p:cNvPicPr>
            <p:nvPr/>
          </p:nvPicPr>
          <p:blipFill>
            <a:blip r:embed="rId14"/>
            <a:stretch>
              <a:fillRect/>
            </a:stretch>
          </p:blipFill>
          <p:spPr>
            <a:xfrm>
              <a:off x="3625767" y="3023236"/>
              <a:ext cx="1712437" cy="2413967"/>
            </a:xfrm>
            <a:prstGeom prst="rect">
              <a:avLst/>
            </a:prstGeom>
          </p:spPr>
        </p:pic>
        <p:pic>
          <p:nvPicPr>
            <p:cNvPr id="19" name="Picture 18">
              <a:extLst>
                <a:ext uri="{FF2B5EF4-FFF2-40B4-BE49-F238E27FC236}">
                  <a16:creationId xmlns:a16="http://schemas.microsoft.com/office/drawing/2014/main" id="{060F14C7-6DFA-1BFA-D9C8-D96FC31D7A2A}"/>
                </a:ext>
              </a:extLst>
            </p:cNvPr>
            <p:cNvPicPr>
              <a:picLocks noChangeAspect="1"/>
            </p:cNvPicPr>
            <p:nvPr/>
          </p:nvPicPr>
          <p:blipFill>
            <a:blip r:embed="rId15"/>
            <a:stretch>
              <a:fillRect/>
            </a:stretch>
          </p:blipFill>
          <p:spPr>
            <a:xfrm>
              <a:off x="6466872" y="3022867"/>
              <a:ext cx="1762243" cy="2408060"/>
            </a:xfrm>
            <a:prstGeom prst="rect">
              <a:avLst/>
            </a:prstGeom>
          </p:spPr>
        </p:pic>
        <p:pic>
          <p:nvPicPr>
            <p:cNvPr id="20" name="Picture 19">
              <a:extLst>
                <a:ext uri="{FF2B5EF4-FFF2-40B4-BE49-F238E27FC236}">
                  <a16:creationId xmlns:a16="http://schemas.microsoft.com/office/drawing/2014/main" id="{D4737AE1-C516-58C7-6D9C-5CBBBBE3D4B8}"/>
                </a:ext>
              </a:extLst>
            </p:cNvPr>
            <p:cNvPicPr>
              <a:picLocks noChangeAspect="1"/>
            </p:cNvPicPr>
            <p:nvPr/>
          </p:nvPicPr>
          <p:blipFill>
            <a:blip r:embed="rId16"/>
            <a:stretch>
              <a:fillRect/>
            </a:stretch>
          </p:blipFill>
          <p:spPr>
            <a:xfrm>
              <a:off x="4855924" y="3022867"/>
              <a:ext cx="1718834" cy="2411585"/>
            </a:xfrm>
            <a:prstGeom prst="rect">
              <a:avLst/>
            </a:prstGeom>
          </p:spPr>
        </p:pic>
      </p:grpSp>
    </p:spTree>
    <p:extLst>
      <p:ext uri="{BB962C8B-B14F-4D97-AF65-F5344CB8AC3E}">
        <p14:creationId xmlns:p14="http://schemas.microsoft.com/office/powerpoint/2010/main" val="488346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sz="quarter" idx="1"/>
          </p:nvPr>
        </p:nvSpPr>
        <p:spPr>
          <a:xfrm>
            <a:off x="467544" y="1600200"/>
            <a:ext cx="8280920" cy="4848943"/>
          </a:xfrm>
        </p:spPr>
        <p:txBody>
          <a:bodyPr>
            <a:noAutofit/>
          </a:bodyPr>
          <a:lstStyle/>
          <a:p>
            <a:pPr marL="0" indent="0">
              <a:spcBef>
                <a:spcPts val="0"/>
              </a:spcBef>
              <a:buNone/>
            </a:pPr>
            <a:r>
              <a:rPr lang="en-IE" b="1" dirty="0">
                <a:solidFill>
                  <a:schemeClr val="accent6">
                    <a:lumMod val="75000"/>
                  </a:schemeClr>
                </a:solidFill>
                <a:latin typeface="Calibri" pitchFamily="34" charset="0"/>
                <a:cs typeface="Calibri" pitchFamily="34" charset="0"/>
              </a:rPr>
              <a:t>Who could join </a:t>
            </a:r>
            <a:r>
              <a:rPr lang="en-IE" b="1" i="1" dirty="0">
                <a:solidFill>
                  <a:schemeClr val="accent6">
                    <a:lumMod val="75000"/>
                  </a:schemeClr>
                </a:solidFill>
                <a:latin typeface="Calibri" pitchFamily="34" charset="0"/>
                <a:cs typeface="Calibri" pitchFamily="34" charset="0"/>
              </a:rPr>
              <a:t>PFL</a:t>
            </a:r>
            <a:r>
              <a:rPr lang="en-IE" b="1" dirty="0">
                <a:solidFill>
                  <a:schemeClr val="accent6">
                    <a:lumMod val="75000"/>
                  </a:schemeClr>
                </a:solidFill>
                <a:latin typeface="Calibri" pitchFamily="34" charset="0"/>
                <a:cs typeface="Calibri" pitchFamily="34" charset="0"/>
              </a:rPr>
              <a:t>?</a:t>
            </a:r>
            <a:r>
              <a:rPr lang="en-IE" dirty="0">
                <a:solidFill>
                  <a:schemeClr val="accent6">
                    <a:lumMod val="75000"/>
                  </a:schemeClr>
                </a:solidFill>
                <a:latin typeface="Calibri" pitchFamily="34" charset="0"/>
                <a:cs typeface="Calibri" pitchFamily="34" charset="0"/>
              </a:rPr>
              <a:t> </a:t>
            </a:r>
          </a:p>
          <a:p>
            <a:pPr marL="400050" lvl="1" indent="0">
              <a:spcBef>
                <a:spcPts val="0"/>
              </a:spcBef>
              <a:buNone/>
            </a:pPr>
            <a:r>
              <a:rPr lang="en-IE" dirty="0">
                <a:latin typeface="Calibri" pitchFamily="34" charset="0"/>
                <a:cs typeface="Calibri" pitchFamily="34" charset="0"/>
              </a:rPr>
              <a:t>Pregnant women residing in </a:t>
            </a:r>
            <a:r>
              <a:rPr lang="en-IE" i="1" dirty="0">
                <a:latin typeface="Calibri" pitchFamily="34" charset="0"/>
                <a:cs typeface="Calibri" pitchFamily="34" charset="0"/>
              </a:rPr>
              <a:t>PFL</a:t>
            </a:r>
            <a:r>
              <a:rPr lang="en-IE" dirty="0">
                <a:latin typeface="Calibri" pitchFamily="34" charset="0"/>
                <a:cs typeface="Calibri" pitchFamily="34" charset="0"/>
              </a:rPr>
              <a:t> catchment area between 2008-2010</a:t>
            </a:r>
          </a:p>
          <a:p>
            <a:pPr marL="228600" lvl="1" indent="0">
              <a:spcBef>
                <a:spcPts val="0"/>
              </a:spcBef>
              <a:buNone/>
            </a:pPr>
            <a:endParaRPr lang="en-IE" sz="1600" dirty="0">
              <a:solidFill>
                <a:schemeClr val="accent1">
                  <a:lumMod val="50000"/>
                </a:schemeClr>
              </a:solidFill>
              <a:latin typeface="Calibri" pitchFamily="34" charset="0"/>
              <a:cs typeface="Calibri" pitchFamily="34" charset="0"/>
            </a:endParaRPr>
          </a:p>
          <a:p>
            <a:pPr marL="0" lvl="1" indent="0">
              <a:spcBef>
                <a:spcPts val="0"/>
              </a:spcBef>
              <a:buClr>
                <a:schemeClr val="accent1"/>
              </a:buClr>
              <a:buNone/>
            </a:pPr>
            <a:r>
              <a:rPr lang="en-IE" sz="2200" b="1" dirty="0">
                <a:solidFill>
                  <a:schemeClr val="accent6">
                    <a:lumMod val="75000"/>
                  </a:schemeClr>
                </a:solidFill>
                <a:latin typeface="Calibri" pitchFamily="34" charset="0"/>
                <a:cs typeface="Calibri" pitchFamily="34" charset="0"/>
              </a:rPr>
              <a:t>How many joined </a:t>
            </a:r>
            <a:r>
              <a:rPr lang="en-IE" sz="2200" b="1" i="1" dirty="0">
                <a:solidFill>
                  <a:schemeClr val="accent6">
                    <a:lumMod val="75000"/>
                  </a:schemeClr>
                </a:solidFill>
                <a:latin typeface="Calibri" pitchFamily="34" charset="0"/>
                <a:cs typeface="Calibri" pitchFamily="34" charset="0"/>
              </a:rPr>
              <a:t>PFL</a:t>
            </a:r>
            <a:r>
              <a:rPr lang="en-IE" sz="2200" b="1" dirty="0">
                <a:solidFill>
                  <a:schemeClr val="accent6">
                    <a:lumMod val="75000"/>
                  </a:schemeClr>
                </a:solidFill>
                <a:latin typeface="Calibri" pitchFamily="34" charset="0"/>
                <a:cs typeface="Calibri" pitchFamily="34" charset="0"/>
              </a:rPr>
              <a:t>?</a:t>
            </a:r>
            <a:r>
              <a:rPr lang="en-IE" sz="2200" dirty="0">
                <a:solidFill>
                  <a:schemeClr val="accent6">
                    <a:lumMod val="75000"/>
                  </a:schemeClr>
                </a:solidFill>
                <a:latin typeface="Calibri" pitchFamily="34" charset="0"/>
                <a:cs typeface="Calibri" pitchFamily="34" charset="0"/>
              </a:rPr>
              <a:t> </a:t>
            </a:r>
          </a:p>
          <a:p>
            <a:pPr marL="400050" lvl="2" indent="0">
              <a:spcBef>
                <a:spcPts val="0"/>
              </a:spcBef>
              <a:buClr>
                <a:schemeClr val="accent1"/>
              </a:buClr>
              <a:buNone/>
            </a:pPr>
            <a:r>
              <a:rPr lang="en-IE" sz="2000" dirty="0">
                <a:latin typeface="Calibri" pitchFamily="34" charset="0"/>
                <a:cs typeface="Calibri" pitchFamily="34" charset="0"/>
              </a:rPr>
              <a:t>233 women recruited in maternity hospitals </a:t>
            </a:r>
            <a:r>
              <a:rPr lang="en-US" sz="2000" dirty="0">
                <a:latin typeface="Calibri" pitchFamily="34" charset="0"/>
                <a:cs typeface="Calibri" pitchFamily="34" charset="0"/>
              </a:rPr>
              <a:t>&amp; self-referral (52%) </a:t>
            </a:r>
          </a:p>
          <a:p>
            <a:pPr marL="0" lvl="1" indent="0">
              <a:spcBef>
                <a:spcPts val="0"/>
              </a:spcBef>
              <a:buClr>
                <a:schemeClr val="accent1"/>
              </a:buClr>
              <a:buNone/>
            </a:pPr>
            <a:endParaRPr lang="en-IE" sz="1600" dirty="0">
              <a:solidFill>
                <a:schemeClr val="accent1">
                  <a:lumMod val="50000"/>
                </a:schemeClr>
              </a:solidFill>
              <a:latin typeface="Calibri" pitchFamily="34" charset="0"/>
              <a:cs typeface="Calibri" pitchFamily="34" charset="0"/>
            </a:endParaRPr>
          </a:p>
          <a:p>
            <a:pPr marL="0" indent="0">
              <a:spcBef>
                <a:spcPts val="0"/>
              </a:spcBef>
              <a:buClr>
                <a:srgbClr val="003300"/>
              </a:buClr>
              <a:buSzPct val="100000"/>
              <a:buNone/>
            </a:pPr>
            <a:r>
              <a:rPr lang="en-IE" b="1" dirty="0">
                <a:solidFill>
                  <a:schemeClr val="accent6">
                    <a:lumMod val="75000"/>
                  </a:schemeClr>
                </a:solidFill>
                <a:cs typeface="Calibri" pitchFamily="34" charset="0"/>
              </a:rPr>
              <a:t>How did randomisation work?</a:t>
            </a:r>
          </a:p>
          <a:p>
            <a:pPr marL="400050" lvl="1" indent="0">
              <a:spcBef>
                <a:spcPts val="0"/>
              </a:spcBef>
              <a:buClr>
                <a:srgbClr val="003300"/>
              </a:buClr>
              <a:buSzPct val="100000"/>
              <a:buNone/>
            </a:pPr>
            <a:r>
              <a:rPr lang="en-IE" dirty="0">
                <a:cs typeface="Calibri" pitchFamily="34" charset="0"/>
              </a:rPr>
              <a:t>Randomly allocated 115 to High and 118 to Low treatment groups</a:t>
            </a:r>
          </a:p>
          <a:p>
            <a:pPr marL="400050" lvl="1" indent="0">
              <a:spcBef>
                <a:spcPts val="0"/>
              </a:spcBef>
              <a:buClr>
                <a:srgbClr val="003300"/>
              </a:buClr>
              <a:buSzPct val="100000"/>
              <a:buNone/>
            </a:pPr>
            <a:r>
              <a:rPr lang="en-IE" dirty="0">
                <a:cs typeface="Calibri" pitchFamily="34" charset="0"/>
              </a:rPr>
              <a:t>No differences between groups on 92%  baseline measures </a:t>
            </a:r>
          </a:p>
          <a:p>
            <a:pPr marL="0" indent="0">
              <a:spcBef>
                <a:spcPts val="0"/>
              </a:spcBef>
              <a:buNone/>
            </a:pPr>
            <a:endParaRPr lang="en-IE" sz="1600" b="1" dirty="0">
              <a:solidFill>
                <a:schemeClr val="accent6"/>
              </a:solidFill>
            </a:endParaRPr>
          </a:p>
          <a:p>
            <a:pPr marL="0" indent="0">
              <a:spcBef>
                <a:spcPts val="0"/>
              </a:spcBef>
              <a:buClr>
                <a:schemeClr val="tx1"/>
              </a:buClr>
              <a:buSzPct val="97000"/>
              <a:buNone/>
            </a:pPr>
            <a:r>
              <a:rPr lang="en-IE" b="1" dirty="0">
                <a:solidFill>
                  <a:schemeClr val="accent6">
                    <a:lumMod val="75000"/>
                  </a:schemeClr>
                </a:solidFill>
              </a:rPr>
              <a:t>How did we find out if </a:t>
            </a:r>
            <a:r>
              <a:rPr lang="en-IE" b="1" i="1" dirty="0">
                <a:solidFill>
                  <a:schemeClr val="accent6">
                    <a:lumMod val="75000"/>
                  </a:schemeClr>
                </a:solidFill>
              </a:rPr>
              <a:t>PFL</a:t>
            </a:r>
            <a:r>
              <a:rPr lang="en-IE" b="1" dirty="0">
                <a:solidFill>
                  <a:schemeClr val="accent6">
                    <a:lumMod val="75000"/>
                  </a:schemeClr>
                </a:solidFill>
              </a:rPr>
              <a:t> worked?  </a:t>
            </a:r>
          </a:p>
          <a:p>
            <a:pPr marL="400050" lvl="1" indent="0">
              <a:spcBef>
                <a:spcPts val="0"/>
              </a:spcBef>
              <a:buClr>
                <a:schemeClr val="tx1"/>
              </a:buClr>
              <a:buSzPct val="97000"/>
              <a:buNone/>
            </a:pPr>
            <a:r>
              <a:rPr lang="en-IE" dirty="0"/>
              <a:t>Collected 11 rounds of quantitative data (interviews, medical records, direct assessments) &amp; 5 rounds qualitative data (focus groups etc.)</a:t>
            </a:r>
          </a:p>
          <a:p>
            <a:pPr marL="228600" lvl="1">
              <a:lnSpc>
                <a:spcPct val="120000"/>
              </a:lnSpc>
              <a:spcBef>
                <a:spcPts val="0"/>
              </a:spcBef>
              <a:buClr>
                <a:schemeClr val="accent1"/>
              </a:buClr>
            </a:pPr>
            <a:endParaRPr lang="en-IE" dirty="0">
              <a:solidFill>
                <a:schemeClr val="accent1">
                  <a:lumMod val="50000"/>
                </a:schemeClr>
              </a:solidFill>
              <a:latin typeface="Calibri" pitchFamily="34" charset="0"/>
              <a:cs typeface="Calibri" pitchFamily="34" charset="0"/>
            </a:endParaRPr>
          </a:p>
        </p:txBody>
      </p:sp>
      <p:sp>
        <p:nvSpPr>
          <p:cNvPr id="5" name="Title 2"/>
          <p:cNvSpPr>
            <a:spLocks noGrp="1"/>
          </p:cNvSpPr>
          <p:nvPr>
            <p:ph type="title"/>
          </p:nvPr>
        </p:nvSpPr>
        <p:spPr/>
        <p:txBody>
          <a:bodyPr/>
          <a:lstStyle/>
          <a:p>
            <a:r>
              <a:rPr lang="en-IE" dirty="0"/>
              <a:t>Study Design </a:t>
            </a:r>
          </a:p>
        </p:txBody>
      </p:sp>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6704" y="-99392"/>
            <a:ext cx="1673344" cy="2000439"/>
          </a:xfrm>
          <a:prstGeom prst="rect">
            <a:avLst/>
          </a:prstGeom>
        </p:spPr>
      </p:pic>
      <p:sp>
        <p:nvSpPr>
          <p:cNvPr id="2" name="Slide Number Placeholder 1"/>
          <p:cNvSpPr>
            <a:spLocks noGrp="1"/>
          </p:cNvSpPr>
          <p:nvPr>
            <p:ph type="sldNum" sz="quarter" idx="12"/>
          </p:nvPr>
        </p:nvSpPr>
        <p:spPr/>
        <p:txBody>
          <a:bodyPr/>
          <a:lstStyle/>
          <a:p>
            <a:pPr>
              <a:defRPr/>
            </a:pPr>
            <a:fld id="{5BC7FEBF-A170-470C-A369-F0D066FB58E5}" type="slidenum">
              <a:rPr lang="en-US" smtClean="0"/>
              <a:pPr>
                <a:defRPr/>
              </a:pPr>
              <a:t>7</a:t>
            </a:fld>
            <a:endParaRPr lang="en-US" dirty="0"/>
          </a:p>
        </p:txBody>
      </p:sp>
    </p:spTree>
    <p:extLst>
      <p:ext uri="{BB962C8B-B14F-4D97-AF65-F5344CB8AC3E}">
        <p14:creationId xmlns:p14="http://schemas.microsoft.com/office/powerpoint/2010/main" val="328360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1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1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9">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21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635788" y="152400"/>
            <a:ext cx="7467600" cy="992998"/>
          </a:xfrm>
        </p:spPr>
        <p:txBody>
          <a:bodyPr>
            <a:normAutofit/>
          </a:bodyPr>
          <a:lstStyle/>
          <a:p>
            <a:endParaRPr lang="en-US" sz="3200" dirty="0">
              <a:solidFill>
                <a:schemeClr val="tx2"/>
              </a:solidFill>
            </a:endParaRPr>
          </a:p>
        </p:txBody>
      </p:sp>
      <p:sp>
        <p:nvSpPr>
          <p:cNvPr id="25" name="Content Placeholder 2"/>
          <p:cNvSpPr>
            <a:spLocks noGrp="1"/>
          </p:cNvSpPr>
          <p:nvPr>
            <p:ph idx="1"/>
          </p:nvPr>
        </p:nvSpPr>
        <p:spPr>
          <a:xfrm>
            <a:off x="4546640" y="1974297"/>
            <a:ext cx="3749046" cy="525883"/>
          </a:xfrm>
        </p:spPr>
        <p:txBody>
          <a:bodyPr>
            <a:noAutofit/>
          </a:bodyPr>
          <a:lstStyle/>
          <a:p>
            <a:pPr marL="0" indent="0">
              <a:spcBef>
                <a:spcPts val="0"/>
              </a:spcBef>
              <a:buSzPct val="70000"/>
              <a:buNone/>
            </a:pPr>
            <a:r>
              <a:rPr lang="en-IE" sz="2400" dirty="0">
                <a:solidFill>
                  <a:srgbClr val="002060"/>
                </a:solidFill>
                <a:latin typeface="Calibri" panose="020F0502020204030204" pitchFamily="34" charset="0"/>
              </a:rPr>
              <a:t>Series of 9 reports</a:t>
            </a:r>
            <a:endParaRPr lang="en-IE" sz="2400" dirty="0">
              <a:solidFill>
                <a:schemeClr val="tx1"/>
              </a:solidFill>
              <a:latin typeface="Calibri" pitchFamily="34" charset="0"/>
              <a:cs typeface="Calibri" pitchFamily="34" charset="0"/>
            </a:endParaRPr>
          </a:p>
          <a:p>
            <a:pPr marL="0" indent="0">
              <a:spcBef>
                <a:spcPts val="0"/>
              </a:spcBef>
              <a:buSzPct val="70000"/>
              <a:buNone/>
            </a:pPr>
            <a:endParaRPr lang="en-IE" dirty="0">
              <a:solidFill>
                <a:srgbClr val="002060"/>
              </a:solidFill>
              <a:latin typeface="Calibri" panose="020F0502020204030204" pitchFamily="34" charset="0"/>
            </a:endParaRPr>
          </a:p>
          <a:p>
            <a:pPr>
              <a:spcBef>
                <a:spcPts val="0"/>
              </a:spcBef>
              <a:buSzPct val="70000"/>
            </a:pPr>
            <a:endParaRPr lang="en-IE" dirty="0">
              <a:solidFill>
                <a:schemeClr val="accent1">
                  <a:lumMod val="50000"/>
                </a:schemeClr>
              </a:solidFill>
              <a:latin typeface="Calibri" pitchFamily="34" charset="0"/>
              <a:cs typeface="Calibri" pitchFamily="34" charset="0"/>
            </a:endParaRPr>
          </a:p>
          <a:p>
            <a:pPr>
              <a:spcBef>
                <a:spcPts val="0"/>
              </a:spcBef>
              <a:buSzPct val="70000"/>
            </a:pPr>
            <a:endParaRPr lang="en-IE" dirty="0">
              <a:solidFill>
                <a:schemeClr val="accent1">
                  <a:lumMod val="50000"/>
                </a:schemeClr>
              </a:solidFill>
              <a:latin typeface="Calibri" pitchFamily="34" charset="0"/>
              <a:cs typeface="Calibri" pitchFamily="34" charset="0"/>
            </a:endParaRPr>
          </a:p>
        </p:txBody>
      </p:sp>
      <p:sp>
        <p:nvSpPr>
          <p:cNvPr id="24" name="Content Placeholder 2"/>
          <p:cNvSpPr txBox="1">
            <a:spLocks/>
          </p:cNvSpPr>
          <p:nvPr/>
        </p:nvSpPr>
        <p:spPr>
          <a:xfrm>
            <a:off x="360432" y="4314615"/>
            <a:ext cx="2707807" cy="943185"/>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SzPct val="70000"/>
              <a:buFont typeface="Wingdings" pitchFamily="2" charset="2"/>
              <a:buNone/>
            </a:pPr>
            <a:r>
              <a:rPr lang="en-IE" sz="2400" dirty="0">
                <a:solidFill>
                  <a:srgbClr val="002060"/>
                </a:solidFill>
                <a:latin typeface="Calibri" panose="020F0502020204030204" pitchFamily="34" charset="0"/>
              </a:rPr>
              <a:t>Extensive media coverage</a:t>
            </a:r>
            <a:endParaRPr lang="en-IE" sz="2400" dirty="0">
              <a:solidFill>
                <a:schemeClr val="tx1"/>
              </a:solidFill>
              <a:latin typeface="Calibri" pitchFamily="34" charset="0"/>
              <a:cs typeface="Calibri" pitchFamily="34" charset="0"/>
            </a:endParaRPr>
          </a:p>
          <a:p>
            <a:pPr marL="0" indent="0" algn="ctr">
              <a:spcBef>
                <a:spcPts val="0"/>
              </a:spcBef>
              <a:buSzPct val="70000"/>
              <a:buFont typeface="Wingdings" pitchFamily="2" charset="2"/>
              <a:buNone/>
            </a:pPr>
            <a:endParaRPr lang="en-IE" dirty="0">
              <a:solidFill>
                <a:srgbClr val="002060"/>
              </a:solidFill>
              <a:latin typeface="Calibri" panose="020F0502020204030204" pitchFamily="34" charset="0"/>
            </a:endParaRPr>
          </a:p>
          <a:p>
            <a:pPr algn="ctr">
              <a:spcBef>
                <a:spcPts val="0"/>
              </a:spcBef>
              <a:buSzPct val="70000"/>
            </a:pPr>
            <a:endParaRPr lang="en-IE" dirty="0">
              <a:solidFill>
                <a:schemeClr val="accent1">
                  <a:lumMod val="50000"/>
                </a:schemeClr>
              </a:solidFill>
              <a:latin typeface="Calibri" pitchFamily="34" charset="0"/>
              <a:cs typeface="Calibri" pitchFamily="34" charset="0"/>
            </a:endParaRPr>
          </a:p>
          <a:p>
            <a:pPr algn="ctr">
              <a:spcBef>
                <a:spcPts val="0"/>
              </a:spcBef>
              <a:buSzPct val="70000"/>
            </a:pPr>
            <a:endParaRPr lang="en-IE" dirty="0">
              <a:solidFill>
                <a:schemeClr val="accent1">
                  <a:lumMod val="50000"/>
                </a:schemeClr>
              </a:solidFill>
              <a:latin typeface="Calibri" pitchFamily="34" charset="0"/>
              <a:cs typeface="Calibri" pitchFamily="34" charset="0"/>
            </a:endParaRPr>
          </a:p>
        </p:txBody>
      </p:sp>
      <p:sp>
        <p:nvSpPr>
          <p:cNvPr id="31" name="Content Placeholder 2"/>
          <p:cNvSpPr txBox="1">
            <a:spLocks/>
          </p:cNvSpPr>
          <p:nvPr/>
        </p:nvSpPr>
        <p:spPr>
          <a:xfrm>
            <a:off x="179512" y="6021288"/>
            <a:ext cx="4859441" cy="648072"/>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SzPct val="70000"/>
              <a:buFont typeface="Wingdings" pitchFamily="2" charset="2"/>
              <a:buNone/>
            </a:pPr>
            <a:r>
              <a:rPr lang="en-IE" sz="1800" b="1" dirty="0">
                <a:solidFill>
                  <a:schemeClr val="tx1"/>
                </a:solidFill>
                <a:latin typeface="LM Roman 12" pitchFamily="50" charset="0"/>
              </a:rPr>
              <a:t>A body of 25+ published articles</a:t>
            </a:r>
          </a:p>
          <a:p>
            <a:pPr marL="0" indent="0">
              <a:spcBef>
                <a:spcPts val="0"/>
              </a:spcBef>
              <a:buSzPct val="70000"/>
              <a:buFont typeface="Wingdings" pitchFamily="2" charset="2"/>
              <a:buNone/>
            </a:pPr>
            <a:endParaRPr lang="en-IE" dirty="0">
              <a:solidFill>
                <a:srgbClr val="002060"/>
              </a:solidFill>
              <a:latin typeface="Calibri" panose="020F0502020204030204" pitchFamily="34" charset="0"/>
            </a:endParaRPr>
          </a:p>
          <a:p>
            <a:pPr>
              <a:spcBef>
                <a:spcPts val="0"/>
              </a:spcBef>
              <a:buSzPct val="70000"/>
            </a:pPr>
            <a:endParaRPr lang="en-IE" dirty="0">
              <a:solidFill>
                <a:schemeClr val="accent1">
                  <a:lumMod val="50000"/>
                </a:schemeClr>
              </a:solidFill>
              <a:latin typeface="Calibri" pitchFamily="34" charset="0"/>
              <a:cs typeface="Calibri" pitchFamily="34" charset="0"/>
            </a:endParaRPr>
          </a:p>
          <a:p>
            <a:pPr>
              <a:spcBef>
                <a:spcPts val="0"/>
              </a:spcBef>
              <a:buSzPct val="70000"/>
            </a:pPr>
            <a:endParaRPr lang="en-IE" dirty="0">
              <a:solidFill>
                <a:schemeClr val="accent1">
                  <a:lumMod val="50000"/>
                </a:schemeClr>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360432" y="914400"/>
            <a:ext cx="4072481" cy="2798307"/>
          </a:xfrm>
          <a:prstGeom prst="rect">
            <a:avLst/>
          </a:prstGeom>
        </p:spPr>
      </p:pic>
      <p:pic>
        <p:nvPicPr>
          <p:cNvPr id="3" name="Picture 2"/>
          <p:cNvPicPr>
            <a:picLocks noChangeAspect="1"/>
          </p:cNvPicPr>
          <p:nvPr/>
        </p:nvPicPr>
        <p:blipFill>
          <a:blip r:embed="rId4"/>
          <a:stretch>
            <a:fillRect/>
          </a:stretch>
        </p:blipFill>
        <p:spPr>
          <a:xfrm>
            <a:off x="1952407" y="621478"/>
            <a:ext cx="8937511" cy="5371042"/>
          </a:xfrm>
          <a:prstGeom prst="rect">
            <a:avLst/>
          </a:prstGeom>
        </p:spPr>
      </p:pic>
      <p:pic>
        <p:nvPicPr>
          <p:cNvPr id="4" name="Picture 3"/>
          <p:cNvPicPr>
            <a:picLocks noChangeAspect="1"/>
          </p:cNvPicPr>
          <p:nvPr/>
        </p:nvPicPr>
        <p:blipFill>
          <a:blip r:embed="rId5"/>
          <a:stretch>
            <a:fillRect/>
          </a:stretch>
        </p:blipFill>
        <p:spPr>
          <a:xfrm>
            <a:off x="379853" y="691599"/>
            <a:ext cx="9047248" cy="5633192"/>
          </a:xfrm>
          <a:prstGeom prst="rect">
            <a:avLst/>
          </a:prstGeom>
        </p:spPr>
      </p:pic>
      <p:sp>
        <p:nvSpPr>
          <p:cNvPr id="5" name="Slide Number Placeholder 4"/>
          <p:cNvSpPr>
            <a:spLocks noGrp="1"/>
          </p:cNvSpPr>
          <p:nvPr>
            <p:ph type="sldNum" sz="quarter" idx="12"/>
          </p:nvPr>
        </p:nvSpPr>
        <p:spPr/>
        <p:txBody>
          <a:bodyPr/>
          <a:lstStyle/>
          <a:p>
            <a:pPr>
              <a:defRPr/>
            </a:pPr>
            <a:fld id="{5BC7FEBF-A170-470C-A369-F0D066FB58E5}" type="slidenum">
              <a:rPr lang="en-US" smtClean="0"/>
              <a:pPr>
                <a:defRPr/>
              </a:pPr>
              <a:t>8</a:t>
            </a:fld>
            <a:endParaRPr lang="en-US" dirty="0"/>
          </a:p>
        </p:txBody>
      </p:sp>
      <p:pic>
        <p:nvPicPr>
          <p:cNvPr id="7" name="Picture 6">
            <a:extLst>
              <a:ext uri="{FF2B5EF4-FFF2-40B4-BE49-F238E27FC236}">
                <a16:creationId xmlns:a16="http://schemas.microsoft.com/office/drawing/2014/main" id="{9F8E5F8B-9915-B11A-0E78-806D14BC9D06}"/>
              </a:ext>
            </a:extLst>
          </p:cNvPr>
          <p:cNvPicPr>
            <a:picLocks noChangeAspect="1"/>
          </p:cNvPicPr>
          <p:nvPr/>
        </p:nvPicPr>
        <p:blipFill>
          <a:blip r:embed="rId6"/>
          <a:stretch>
            <a:fillRect/>
          </a:stretch>
        </p:blipFill>
        <p:spPr>
          <a:xfrm>
            <a:off x="3412768" y="5400152"/>
            <a:ext cx="2267744" cy="1020948"/>
          </a:xfrm>
          <a:prstGeom prst="rect">
            <a:avLst/>
          </a:prstGeom>
        </p:spPr>
      </p:pic>
    </p:spTree>
    <p:extLst>
      <p:ext uri="{BB962C8B-B14F-4D97-AF65-F5344CB8AC3E}">
        <p14:creationId xmlns:p14="http://schemas.microsoft.com/office/powerpoint/2010/main" val="271499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5BC7FEBF-A170-470C-A369-F0D066FB58E5}" type="slidenum">
              <a:rPr lang="en-US" smtClean="0"/>
              <a:pPr>
                <a:defRPr/>
              </a:pPr>
              <a:t>9</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3" y="2204864"/>
            <a:ext cx="8920753" cy="3187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2"/>
          <p:cNvSpPr>
            <a:spLocks noGrp="1"/>
          </p:cNvSpPr>
          <p:nvPr>
            <p:ph type="title"/>
          </p:nvPr>
        </p:nvSpPr>
        <p:spPr/>
        <p:txBody>
          <a:bodyPr/>
          <a:lstStyle/>
          <a:p>
            <a:r>
              <a:rPr lang="en-IE" dirty="0"/>
              <a:t>What did we find at Age 5? </a:t>
            </a:r>
          </a:p>
        </p:txBody>
      </p:sp>
    </p:spTree>
    <p:extLst>
      <p:ext uri="{BB962C8B-B14F-4D97-AF65-F5344CB8AC3E}">
        <p14:creationId xmlns:p14="http://schemas.microsoft.com/office/powerpoint/2010/main" val="163660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amertemplateforword">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lumMod val="75000"/>
          </a:schemeClr>
        </a:solidFill>
        <a:ln>
          <a:solidFill>
            <a:schemeClr val="tx1"/>
          </a:solidFill>
        </a:ln>
        <a:effectLst>
          <a:innerShdw blurRad="63500" dist="50800" dir="13500000">
            <a:prstClr val="black">
              <a:alpha val="50000"/>
            </a:prstClr>
          </a:innerShdw>
        </a:effectLst>
        <a:scene3d>
          <a:camera prst="orthographicFront"/>
          <a:lightRig rig="threePt" dir="t"/>
        </a:scene3d>
        <a:sp3d>
          <a:bevelT w="139700" prst="cross"/>
          <a:bevelB w="139700" prst="cross"/>
        </a:sp3d>
      </a:spPr>
      <a:bodyPr rtlCol="0" anchor="ctr"/>
      <a:lstStyle>
        <a:defPPr algn="ctr">
          <a:defRPr sz="1400" b="1" dirty="0" smtClean="0">
            <a:solidFill>
              <a:schemeClr val="bg1"/>
            </a:solidFill>
            <a:latin typeface="Calibri" panose="020F0502020204030204" pitchFamily="34" charset="0"/>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Beamer template for word" id="{A364F6B3-F56E-4B6E-9DB0-D83EC4247E91}" vid="{0F23EA36-EC28-40D6-9B91-DEE419EC137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Beamertemplateforword</Template>
  <TotalTime>8</TotalTime>
  <Words>1915</Words>
  <Application>Microsoft Office PowerPoint</Application>
  <PresentationFormat>On-screen Show (4:3)</PresentationFormat>
  <Paragraphs>537</Paragraphs>
  <Slides>30</Slides>
  <Notes>21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Arial Narrow</vt:lpstr>
      <vt:lpstr>Calibri</vt:lpstr>
      <vt:lpstr>LM Roman 12</vt:lpstr>
      <vt:lpstr>Times New Roman</vt:lpstr>
      <vt:lpstr>Wingdings</vt:lpstr>
      <vt:lpstr>Beamertemplateforword</vt:lpstr>
      <vt:lpstr>Custom Design</vt:lpstr>
      <vt:lpstr>Preparing for Life at Age 14</vt:lpstr>
      <vt:lpstr>Background</vt:lpstr>
      <vt:lpstr>Preparing for Life Programme</vt:lpstr>
      <vt:lpstr>Preparing for Life (2008-2015) </vt:lpstr>
      <vt:lpstr>High Treatment</vt:lpstr>
      <vt:lpstr>PFL Tip Sheets</vt:lpstr>
      <vt:lpstr>Study Design </vt:lpstr>
      <vt:lpstr>PowerPoint Presentation</vt:lpstr>
      <vt:lpstr>What did we find at Age 5? </vt:lpstr>
      <vt:lpstr>What did we find at Age 9?</vt:lpstr>
      <vt:lpstr>Tracking the PFL Cohort at Age 14  </vt:lpstr>
      <vt:lpstr>How Many Families Took Part?</vt:lpstr>
      <vt:lpstr>WHAT DID WE FIND?</vt:lpstr>
      <vt:lpstr>Cognitive Skills</vt:lpstr>
      <vt:lpstr>Distribution of Cognitive Skills</vt:lpstr>
      <vt:lpstr>Cognitive Skills - % Below Norm</vt:lpstr>
      <vt:lpstr>Executive Functioning </vt:lpstr>
      <vt:lpstr>Socio-emotional skills – BPM Scores </vt:lpstr>
      <vt:lpstr>Socio-emotional - % at risk of attention problems </vt:lpstr>
      <vt:lpstr>Socio-emotional skills – Other measures</vt:lpstr>
      <vt:lpstr>Health </vt:lpstr>
      <vt:lpstr>Health Behaviours</vt:lpstr>
      <vt:lpstr>Educational Engagement</vt:lpstr>
      <vt:lpstr>Educational Engagement – Intention to go to university %</vt:lpstr>
      <vt:lpstr>Parent-Child Relationship</vt:lpstr>
      <vt:lpstr>Parent-Child Relationship</vt:lpstr>
      <vt:lpstr>Summary</vt:lpstr>
      <vt:lpstr>Why are PFL Effects Different?</vt:lpstr>
      <vt:lpstr>Current Status of PFL</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Sarah Clohessy</cp:lastModifiedBy>
  <cp:revision>2</cp:revision>
  <dcterms:created xsi:type="dcterms:W3CDTF">2019-09-26T14:53:09Z</dcterms:created>
  <dcterms:modified xsi:type="dcterms:W3CDTF">2025-05-19T11:13:00Z</dcterms:modified>
</cp:coreProperties>
</file>